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2" r:id="rId2"/>
    <p:sldId id="271" r:id="rId3"/>
    <p:sldId id="262" r:id="rId4"/>
    <p:sldId id="270" r:id="rId5"/>
    <p:sldId id="267" r:id="rId6"/>
    <p:sldId id="261" r:id="rId7"/>
    <p:sldId id="266" r:id="rId8"/>
    <p:sldId id="256" r:id="rId9"/>
    <p:sldId id="257" r:id="rId10"/>
  </p:sldIdLst>
  <p:sldSz cx="6858000" cy="9144000" type="screen4x3"/>
  <p:notesSz cx="6858000" cy="9945688"/>
  <p:defaultText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99333" autoAdjust="0"/>
  </p:normalViewPr>
  <p:slideViewPr>
    <p:cSldViewPr>
      <p:cViewPr varScale="1">
        <p:scale>
          <a:sx n="56" d="100"/>
          <a:sy n="56" d="100"/>
        </p:scale>
        <p:origin x="2298" y="84"/>
      </p:cViewPr>
      <p:guideLst>
        <p:guide orient="horz" pos="2880"/>
        <p:guide pos="2160"/>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497284"/>
          </a:xfrm>
          <a:prstGeom prst="rect">
            <a:avLst/>
          </a:prstGeom>
        </p:spPr>
        <p:txBody>
          <a:bodyPr vert="horz" lIns="92408" tIns="46203" rIns="92408" bIns="46203" rtlCol="0"/>
          <a:lstStyle>
            <a:lvl1pPr algn="l">
              <a:defRPr sz="1200"/>
            </a:lvl1pPr>
          </a:lstStyle>
          <a:p>
            <a:endParaRPr lang="fil-PH"/>
          </a:p>
        </p:txBody>
      </p:sp>
      <p:sp>
        <p:nvSpPr>
          <p:cNvPr id="3" name="Date Placeholder 2"/>
          <p:cNvSpPr>
            <a:spLocks noGrp="1"/>
          </p:cNvSpPr>
          <p:nvPr>
            <p:ph type="dt" idx="1"/>
          </p:nvPr>
        </p:nvSpPr>
        <p:spPr>
          <a:xfrm>
            <a:off x="3884613" y="1"/>
            <a:ext cx="2971800" cy="497284"/>
          </a:xfrm>
          <a:prstGeom prst="rect">
            <a:avLst/>
          </a:prstGeom>
        </p:spPr>
        <p:txBody>
          <a:bodyPr vert="horz" lIns="92408" tIns="46203" rIns="92408" bIns="46203" rtlCol="0"/>
          <a:lstStyle>
            <a:lvl1pPr algn="r">
              <a:defRPr sz="1200"/>
            </a:lvl1pPr>
          </a:lstStyle>
          <a:p>
            <a:fld id="{24A512CC-EE73-40C6-A42D-C58391901C1B}" type="datetimeFigureOut">
              <a:rPr lang="fil-PH" smtClean="0"/>
              <a:pPr/>
              <a:t>7/30/2014</a:t>
            </a:fld>
            <a:endParaRPr lang="fil-PH"/>
          </a:p>
        </p:txBody>
      </p:sp>
      <p:sp>
        <p:nvSpPr>
          <p:cNvPr id="4" name="Slide Image Placeholder 3"/>
          <p:cNvSpPr>
            <a:spLocks noGrp="1" noRot="1" noChangeAspect="1"/>
          </p:cNvSpPr>
          <p:nvPr>
            <p:ph type="sldImg" idx="2"/>
          </p:nvPr>
        </p:nvSpPr>
        <p:spPr>
          <a:xfrm>
            <a:off x="2032000" y="746125"/>
            <a:ext cx="2794000" cy="3729038"/>
          </a:xfrm>
          <a:prstGeom prst="rect">
            <a:avLst/>
          </a:prstGeom>
          <a:noFill/>
          <a:ln w="12700">
            <a:solidFill>
              <a:prstClr val="black"/>
            </a:solidFill>
          </a:ln>
        </p:spPr>
        <p:txBody>
          <a:bodyPr vert="horz" lIns="92408" tIns="46203" rIns="92408" bIns="46203" rtlCol="0" anchor="ctr"/>
          <a:lstStyle/>
          <a:p>
            <a:endParaRPr lang="fil-PH"/>
          </a:p>
        </p:txBody>
      </p:sp>
      <p:sp>
        <p:nvSpPr>
          <p:cNvPr id="5" name="Notes Placeholder 4"/>
          <p:cNvSpPr>
            <a:spLocks noGrp="1"/>
          </p:cNvSpPr>
          <p:nvPr>
            <p:ph type="body" sz="quarter" idx="3"/>
          </p:nvPr>
        </p:nvSpPr>
        <p:spPr>
          <a:xfrm>
            <a:off x="685800" y="4724203"/>
            <a:ext cx="5486400" cy="4475559"/>
          </a:xfrm>
          <a:prstGeom prst="rect">
            <a:avLst/>
          </a:prstGeom>
        </p:spPr>
        <p:txBody>
          <a:bodyPr vert="horz" lIns="92408" tIns="46203" rIns="92408" bIns="462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6" name="Footer Placeholder 5"/>
          <p:cNvSpPr>
            <a:spLocks noGrp="1"/>
          </p:cNvSpPr>
          <p:nvPr>
            <p:ph type="ftr" sz="quarter" idx="4"/>
          </p:nvPr>
        </p:nvSpPr>
        <p:spPr>
          <a:xfrm>
            <a:off x="1" y="9446679"/>
            <a:ext cx="2971800" cy="497284"/>
          </a:xfrm>
          <a:prstGeom prst="rect">
            <a:avLst/>
          </a:prstGeom>
        </p:spPr>
        <p:txBody>
          <a:bodyPr vert="horz" lIns="92408" tIns="46203" rIns="92408" bIns="46203" rtlCol="0" anchor="b"/>
          <a:lstStyle>
            <a:lvl1pPr algn="l">
              <a:defRPr sz="1200"/>
            </a:lvl1pPr>
          </a:lstStyle>
          <a:p>
            <a:endParaRPr lang="fil-PH"/>
          </a:p>
        </p:txBody>
      </p:sp>
      <p:sp>
        <p:nvSpPr>
          <p:cNvPr id="7" name="Slide Number Placeholder 6"/>
          <p:cNvSpPr>
            <a:spLocks noGrp="1"/>
          </p:cNvSpPr>
          <p:nvPr>
            <p:ph type="sldNum" sz="quarter" idx="5"/>
          </p:nvPr>
        </p:nvSpPr>
        <p:spPr>
          <a:xfrm>
            <a:off x="3884613" y="9446679"/>
            <a:ext cx="2971800" cy="497284"/>
          </a:xfrm>
          <a:prstGeom prst="rect">
            <a:avLst/>
          </a:prstGeom>
        </p:spPr>
        <p:txBody>
          <a:bodyPr vert="horz" lIns="92408" tIns="46203" rIns="92408" bIns="46203" rtlCol="0" anchor="b"/>
          <a:lstStyle>
            <a:lvl1pPr algn="r">
              <a:defRPr sz="1200"/>
            </a:lvl1pPr>
          </a:lstStyle>
          <a:p>
            <a:fld id="{A6107913-D9D4-41A1-A5EB-2D6B552AA3CE}" type="slidenum">
              <a:rPr lang="fil-PH" smtClean="0"/>
              <a:pPr/>
              <a:t>‹#›</a:t>
            </a:fld>
            <a:endParaRPr lang="fil-PH"/>
          </a:p>
        </p:txBody>
      </p:sp>
    </p:spTree>
    <p:extLst>
      <p:ext uri="{BB962C8B-B14F-4D97-AF65-F5344CB8AC3E}">
        <p14:creationId xmlns:p14="http://schemas.microsoft.com/office/powerpoint/2010/main" val="2820369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il-PH" dirty="0" smtClean="0"/>
              <a:t>Make Phase</a:t>
            </a:r>
            <a:r>
              <a:rPr lang="fil-PH" baseline="0" dirty="0" smtClean="0"/>
              <a:t> 2 3 4 grass area.</a:t>
            </a:r>
          </a:p>
          <a:p>
            <a:r>
              <a:rPr lang="fil-PH" baseline="0" dirty="0" smtClean="0"/>
              <a:t>Remove parking buildings</a:t>
            </a:r>
          </a:p>
          <a:p>
            <a:r>
              <a:rPr lang="fil-PH" baseline="0" dirty="0" smtClean="0"/>
              <a:t>Add for future developments</a:t>
            </a:r>
          </a:p>
          <a:p>
            <a:endParaRPr lang="fil-PH" baseline="0" dirty="0" smtClean="0"/>
          </a:p>
          <a:p>
            <a:r>
              <a:rPr lang="fil-PH" baseline="0" dirty="0" smtClean="0"/>
              <a:t>Show Phase1 and Piazza and gate and sales office</a:t>
            </a:r>
          </a:p>
          <a:p>
            <a:endParaRPr lang="fil-PH" baseline="0" dirty="0" smtClean="0"/>
          </a:p>
          <a:p>
            <a:r>
              <a:rPr lang="fil-PH" baseline="0" dirty="0" smtClean="0"/>
              <a:t>Change a. Sandoval to Alfonso Sandoval Ave</a:t>
            </a:r>
          </a:p>
        </p:txBody>
      </p:sp>
      <p:sp>
        <p:nvSpPr>
          <p:cNvPr id="4" name="Slide Number Placeholder 3"/>
          <p:cNvSpPr>
            <a:spLocks noGrp="1"/>
          </p:cNvSpPr>
          <p:nvPr>
            <p:ph type="sldNum" sz="quarter" idx="10"/>
          </p:nvPr>
        </p:nvSpPr>
        <p:spPr/>
        <p:txBody>
          <a:bodyPr/>
          <a:lstStyle/>
          <a:p>
            <a:fld id="{A6107913-D9D4-41A1-A5EB-2D6B552AA3CE}" type="slidenum">
              <a:rPr lang="fil-PH" smtClean="0"/>
              <a:pPr/>
              <a:t>7</a:t>
            </a:fld>
            <a:endParaRPr lang="fil-PH"/>
          </a:p>
        </p:txBody>
      </p:sp>
    </p:spTree>
    <p:extLst>
      <p:ext uri="{BB962C8B-B14F-4D97-AF65-F5344CB8AC3E}">
        <p14:creationId xmlns:p14="http://schemas.microsoft.com/office/powerpoint/2010/main" val="844462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107913-D9D4-41A1-A5EB-2D6B552AA3CE}" type="slidenum">
              <a:rPr lang="fil-PH" smtClean="0"/>
              <a:pPr/>
              <a:t>8</a:t>
            </a:fld>
            <a:endParaRPr lang="fil-PH"/>
          </a:p>
        </p:txBody>
      </p:sp>
    </p:spTree>
    <p:extLst>
      <p:ext uri="{BB962C8B-B14F-4D97-AF65-F5344CB8AC3E}">
        <p14:creationId xmlns:p14="http://schemas.microsoft.com/office/powerpoint/2010/main" val="606588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fil-PH"/>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l-PH"/>
          </a:p>
        </p:txBody>
      </p:sp>
      <p:sp>
        <p:nvSpPr>
          <p:cNvPr id="4" name="Date Placeholder 3"/>
          <p:cNvSpPr>
            <a:spLocks noGrp="1"/>
          </p:cNvSpPr>
          <p:nvPr>
            <p:ph type="dt" sz="half" idx="10"/>
          </p:nvPr>
        </p:nvSpPr>
        <p:spPr/>
        <p:txBody>
          <a:bodyPr/>
          <a:lstStyle/>
          <a:p>
            <a:fld id="{A83D5A72-0BC2-41F6-8ABA-47B2D4C885DC}" type="datetimeFigureOut">
              <a:rPr lang="fil-PH" smtClean="0"/>
              <a:pPr/>
              <a:t>7/30/2014</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55BCDBB9-575C-4D46-B9D1-9415C9DC731E}" type="slidenum">
              <a:rPr lang="fil-PH" smtClean="0"/>
              <a:pPr/>
              <a:t>‹#›</a:t>
            </a:fld>
            <a:endParaRPr lang="fil-P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10"/>
          </p:nvPr>
        </p:nvSpPr>
        <p:spPr/>
        <p:txBody>
          <a:bodyPr/>
          <a:lstStyle/>
          <a:p>
            <a:fld id="{A83D5A72-0BC2-41F6-8ABA-47B2D4C885DC}" type="datetimeFigureOut">
              <a:rPr lang="fil-PH" smtClean="0"/>
              <a:pPr/>
              <a:t>7/30/2014</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55BCDBB9-575C-4D46-B9D1-9415C9DC731E}" type="slidenum">
              <a:rPr lang="fil-PH" smtClean="0"/>
              <a:pPr/>
              <a:t>‹#›</a:t>
            </a:fld>
            <a:endParaRPr lang="fil-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fil-PH"/>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10"/>
          </p:nvPr>
        </p:nvSpPr>
        <p:spPr/>
        <p:txBody>
          <a:bodyPr/>
          <a:lstStyle/>
          <a:p>
            <a:fld id="{A83D5A72-0BC2-41F6-8ABA-47B2D4C885DC}" type="datetimeFigureOut">
              <a:rPr lang="fil-PH" smtClean="0"/>
              <a:pPr/>
              <a:t>7/30/2014</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55BCDBB9-575C-4D46-B9D1-9415C9DC731E}" type="slidenum">
              <a:rPr lang="fil-PH" smtClean="0"/>
              <a:pPr/>
              <a:t>‹#›</a:t>
            </a:fld>
            <a:endParaRPr lang="fil-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10"/>
          </p:nvPr>
        </p:nvSpPr>
        <p:spPr/>
        <p:txBody>
          <a:bodyPr/>
          <a:lstStyle/>
          <a:p>
            <a:fld id="{A83D5A72-0BC2-41F6-8ABA-47B2D4C885DC}" type="datetimeFigureOut">
              <a:rPr lang="fil-PH" smtClean="0"/>
              <a:pPr/>
              <a:t>7/30/2014</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55BCDBB9-575C-4D46-B9D1-9415C9DC731E}" type="slidenum">
              <a:rPr lang="fil-PH" smtClean="0"/>
              <a:pPr/>
              <a:t>‹#›</a:t>
            </a:fld>
            <a:endParaRPr lang="fil-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fil-PH"/>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3D5A72-0BC2-41F6-8ABA-47B2D4C885DC}" type="datetimeFigureOut">
              <a:rPr lang="fil-PH" smtClean="0"/>
              <a:pPr/>
              <a:t>7/30/2014</a:t>
            </a:fld>
            <a:endParaRPr lang="fil-PH"/>
          </a:p>
        </p:txBody>
      </p:sp>
      <p:sp>
        <p:nvSpPr>
          <p:cNvPr id="5" name="Footer Placeholder 4"/>
          <p:cNvSpPr>
            <a:spLocks noGrp="1"/>
          </p:cNvSpPr>
          <p:nvPr>
            <p:ph type="ftr" sz="quarter" idx="11"/>
          </p:nvPr>
        </p:nvSpPr>
        <p:spPr/>
        <p:txBody>
          <a:bodyPr/>
          <a:lstStyle/>
          <a:p>
            <a:endParaRPr lang="fil-PH"/>
          </a:p>
        </p:txBody>
      </p:sp>
      <p:sp>
        <p:nvSpPr>
          <p:cNvPr id="6" name="Slide Number Placeholder 5"/>
          <p:cNvSpPr>
            <a:spLocks noGrp="1"/>
          </p:cNvSpPr>
          <p:nvPr>
            <p:ph type="sldNum" sz="quarter" idx="12"/>
          </p:nvPr>
        </p:nvSpPr>
        <p:spPr/>
        <p:txBody>
          <a:bodyPr/>
          <a:lstStyle/>
          <a:p>
            <a:fld id="{55BCDBB9-575C-4D46-B9D1-9415C9DC731E}" type="slidenum">
              <a:rPr lang="fil-PH" smtClean="0"/>
              <a:pPr/>
              <a:t>‹#›</a:t>
            </a:fld>
            <a:endParaRPr lang="fil-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5" name="Date Placeholder 4"/>
          <p:cNvSpPr>
            <a:spLocks noGrp="1"/>
          </p:cNvSpPr>
          <p:nvPr>
            <p:ph type="dt" sz="half" idx="10"/>
          </p:nvPr>
        </p:nvSpPr>
        <p:spPr/>
        <p:txBody>
          <a:bodyPr/>
          <a:lstStyle/>
          <a:p>
            <a:fld id="{A83D5A72-0BC2-41F6-8ABA-47B2D4C885DC}" type="datetimeFigureOut">
              <a:rPr lang="fil-PH" smtClean="0"/>
              <a:pPr/>
              <a:t>7/30/2014</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55BCDBB9-575C-4D46-B9D1-9415C9DC731E}" type="slidenum">
              <a:rPr lang="fil-PH" smtClean="0"/>
              <a:pPr/>
              <a:t>‹#›</a:t>
            </a:fld>
            <a:endParaRPr lang="fil-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l-PH"/>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7" name="Date Placeholder 6"/>
          <p:cNvSpPr>
            <a:spLocks noGrp="1"/>
          </p:cNvSpPr>
          <p:nvPr>
            <p:ph type="dt" sz="half" idx="10"/>
          </p:nvPr>
        </p:nvSpPr>
        <p:spPr/>
        <p:txBody>
          <a:bodyPr/>
          <a:lstStyle/>
          <a:p>
            <a:fld id="{A83D5A72-0BC2-41F6-8ABA-47B2D4C885DC}" type="datetimeFigureOut">
              <a:rPr lang="fil-PH" smtClean="0"/>
              <a:pPr/>
              <a:t>7/30/2014</a:t>
            </a:fld>
            <a:endParaRPr lang="fil-PH"/>
          </a:p>
        </p:txBody>
      </p:sp>
      <p:sp>
        <p:nvSpPr>
          <p:cNvPr id="8" name="Footer Placeholder 7"/>
          <p:cNvSpPr>
            <a:spLocks noGrp="1"/>
          </p:cNvSpPr>
          <p:nvPr>
            <p:ph type="ftr" sz="quarter" idx="11"/>
          </p:nvPr>
        </p:nvSpPr>
        <p:spPr/>
        <p:txBody>
          <a:bodyPr/>
          <a:lstStyle/>
          <a:p>
            <a:endParaRPr lang="fil-PH"/>
          </a:p>
        </p:txBody>
      </p:sp>
      <p:sp>
        <p:nvSpPr>
          <p:cNvPr id="9" name="Slide Number Placeholder 8"/>
          <p:cNvSpPr>
            <a:spLocks noGrp="1"/>
          </p:cNvSpPr>
          <p:nvPr>
            <p:ph type="sldNum" sz="quarter" idx="12"/>
          </p:nvPr>
        </p:nvSpPr>
        <p:spPr/>
        <p:txBody>
          <a:bodyPr/>
          <a:lstStyle/>
          <a:p>
            <a:fld id="{55BCDBB9-575C-4D46-B9D1-9415C9DC731E}" type="slidenum">
              <a:rPr lang="fil-PH" smtClean="0"/>
              <a:pPr/>
              <a:t>‹#›</a:t>
            </a:fld>
            <a:endParaRPr lang="fil-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l-PH"/>
          </a:p>
        </p:txBody>
      </p:sp>
      <p:sp>
        <p:nvSpPr>
          <p:cNvPr id="3" name="Date Placeholder 2"/>
          <p:cNvSpPr>
            <a:spLocks noGrp="1"/>
          </p:cNvSpPr>
          <p:nvPr>
            <p:ph type="dt" sz="half" idx="10"/>
          </p:nvPr>
        </p:nvSpPr>
        <p:spPr/>
        <p:txBody>
          <a:bodyPr/>
          <a:lstStyle/>
          <a:p>
            <a:fld id="{A83D5A72-0BC2-41F6-8ABA-47B2D4C885DC}" type="datetimeFigureOut">
              <a:rPr lang="fil-PH" smtClean="0"/>
              <a:pPr/>
              <a:t>7/30/2014</a:t>
            </a:fld>
            <a:endParaRPr lang="fil-PH"/>
          </a:p>
        </p:txBody>
      </p:sp>
      <p:sp>
        <p:nvSpPr>
          <p:cNvPr id="4" name="Footer Placeholder 3"/>
          <p:cNvSpPr>
            <a:spLocks noGrp="1"/>
          </p:cNvSpPr>
          <p:nvPr>
            <p:ph type="ftr" sz="quarter" idx="11"/>
          </p:nvPr>
        </p:nvSpPr>
        <p:spPr/>
        <p:txBody>
          <a:bodyPr/>
          <a:lstStyle/>
          <a:p>
            <a:endParaRPr lang="fil-PH"/>
          </a:p>
        </p:txBody>
      </p:sp>
      <p:sp>
        <p:nvSpPr>
          <p:cNvPr id="5" name="Slide Number Placeholder 4"/>
          <p:cNvSpPr>
            <a:spLocks noGrp="1"/>
          </p:cNvSpPr>
          <p:nvPr>
            <p:ph type="sldNum" sz="quarter" idx="12"/>
          </p:nvPr>
        </p:nvSpPr>
        <p:spPr/>
        <p:txBody>
          <a:bodyPr/>
          <a:lstStyle/>
          <a:p>
            <a:fld id="{55BCDBB9-575C-4D46-B9D1-9415C9DC731E}" type="slidenum">
              <a:rPr lang="fil-PH" smtClean="0"/>
              <a:pPr/>
              <a:t>‹#›</a:t>
            </a:fld>
            <a:endParaRPr lang="fil-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D5A72-0BC2-41F6-8ABA-47B2D4C885DC}" type="datetimeFigureOut">
              <a:rPr lang="fil-PH" smtClean="0"/>
              <a:pPr/>
              <a:t>7/30/2014</a:t>
            </a:fld>
            <a:endParaRPr lang="fil-PH"/>
          </a:p>
        </p:txBody>
      </p:sp>
      <p:sp>
        <p:nvSpPr>
          <p:cNvPr id="3" name="Footer Placeholder 2"/>
          <p:cNvSpPr>
            <a:spLocks noGrp="1"/>
          </p:cNvSpPr>
          <p:nvPr>
            <p:ph type="ftr" sz="quarter" idx="11"/>
          </p:nvPr>
        </p:nvSpPr>
        <p:spPr/>
        <p:txBody>
          <a:bodyPr/>
          <a:lstStyle/>
          <a:p>
            <a:endParaRPr lang="fil-PH"/>
          </a:p>
        </p:txBody>
      </p:sp>
      <p:sp>
        <p:nvSpPr>
          <p:cNvPr id="4" name="Slide Number Placeholder 3"/>
          <p:cNvSpPr>
            <a:spLocks noGrp="1"/>
          </p:cNvSpPr>
          <p:nvPr>
            <p:ph type="sldNum" sz="quarter" idx="12"/>
          </p:nvPr>
        </p:nvSpPr>
        <p:spPr/>
        <p:txBody>
          <a:bodyPr/>
          <a:lstStyle/>
          <a:p>
            <a:fld id="{55BCDBB9-575C-4D46-B9D1-9415C9DC731E}" type="slidenum">
              <a:rPr lang="fil-PH" smtClean="0"/>
              <a:pPr/>
              <a:t>‹#›</a:t>
            </a:fld>
            <a:endParaRPr lang="fil-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fil-PH"/>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3D5A72-0BC2-41F6-8ABA-47B2D4C885DC}" type="datetimeFigureOut">
              <a:rPr lang="fil-PH" smtClean="0"/>
              <a:pPr/>
              <a:t>7/30/2014</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55BCDBB9-575C-4D46-B9D1-9415C9DC731E}" type="slidenum">
              <a:rPr lang="fil-PH" smtClean="0"/>
              <a:pPr/>
              <a:t>‹#›</a:t>
            </a:fld>
            <a:endParaRPr lang="fil-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fil-PH"/>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l-PH"/>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3D5A72-0BC2-41F6-8ABA-47B2D4C885DC}" type="datetimeFigureOut">
              <a:rPr lang="fil-PH" smtClean="0"/>
              <a:pPr/>
              <a:t>7/30/2014</a:t>
            </a:fld>
            <a:endParaRPr lang="fil-PH"/>
          </a:p>
        </p:txBody>
      </p:sp>
      <p:sp>
        <p:nvSpPr>
          <p:cNvPr id="6" name="Footer Placeholder 5"/>
          <p:cNvSpPr>
            <a:spLocks noGrp="1"/>
          </p:cNvSpPr>
          <p:nvPr>
            <p:ph type="ftr" sz="quarter" idx="11"/>
          </p:nvPr>
        </p:nvSpPr>
        <p:spPr/>
        <p:txBody>
          <a:bodyPr/>
          <a:lstStyle/>
          <a:p>
            <a:endParaRPr lang="fil-PH"/>
          </a:p>
        </p:txBody>
      </p:sp>
      <p:sp>
        <p:nvSpPr>
          <p:cNvPr id="7" name="Slide Number Placeholder 6"/>
          <p:cNvSpPr>
            <a:spLocks noGrp="1"/>
          </p:cNvSpPr>
          <p:nvPr>
            <p:ph type="sldNum" sz="quarter" idx="12"/>
          </p:nvPr>
        </p:nvSpPr>
        <p:spPr/>
        <p:txBody>
          <a:bodyPr/>
          <a:lstStyle/>
          <a:p>
            <a:fld id="{55BCDBB9-575C-4D46-B9D1-9415C9DC731E}" type="slidenum">
              <a:rPr lang="fil-PH" smtClean="0"/>
              <a:pPr/>
              <a:t>‹#›</a:t>
            </a:fld>
            <a:endParaRPr lang="fil-P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fil-PH"/>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l-PH"/>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83D5A72-0BC2-41F6-8ABA-47B2D4C885DC}" type="datetimeFigureOut">
              <a:rPr lang="fil-PH" smtClean="0"/>
              <a:pPr/>
              <a:t>7/30/2014</a:t>
            </a:fld>
            <a:endParaRPr lang="fil-PH"/>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l-PH"/>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5BCDBB9-575C-4D46-B9D1-9415C9DC731E}" type="slidenum">
              <a:rPr lang="fil-PH" smtClean="0"/>
              <a:pPr/>
              <a:t>‹#›</a:t>
            </a:fld>
            <a:endParaRPr lang="fil-P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l-P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410" y="1381089"/>
            <a:ext cx="5374958" cy="204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579887" y="609600"/>
            <a:ext cx="2226892" cy="1015663"/>
          </a:xfrm>
          <a:prstGeom prst="rect">
            <a:avLst/>
          </a:prstGeom>
        </p:spPr>
        <p:txBody>
          <a:bodyPr wrap="none">
            <a:spAutoFit/>
          </a:bodyPr>
          <a:lstStyle/>
          <a:p>
            <a:pPr algn="ctr"/>
            <a:r>
              <a:rPr lang="fil-PH" sz="2000" b="1" dirty="0" smtClean="0">
                <a:solidFill>
                  <a:schemeClr val="tx1">
                    <a:lumMod val="65000"/>
                    <a:lumOff val="35000"/>
                  </a:schemeClr>
                </a:solidFill>
                <a:latin typeface="Optimum" pitchFamily="2" charset="0"/>
              </a:rPr>
              <a:t>Building Floor Plan</a:t>
            </a:r>
          </a:p>
          <a:p>
            <a:pPr algn="ctr"/>
            <a:r>
              <a:rPr lang="fil-PH" sz="2000" b="1" dirty="0">
                <a:solidFill>
                  <a:schemeClr val="tx1">
                    <a:lumMod val="65000"/>
                    <a:lumOff val="35000"/>
                  </a:schemeClr>
                </a:solidFill>
                <a:latin typeface="Optimum" pitchFamily="2" charset="0"/>
              </a:rPr>
              <a:t>2, 3, 5, 6 and 9</a:t>
            </a:r>
          </a:p>
          <a:p>
            <a:pPr algn="ctr"/>
            <a:endParaRPr lang="fil-PH" sz="2000" b="1" dirty="0" smtClean="0">
              <a:solidFill>
                <a:schemeClr val="tx1">
                  <a:lumMod val="65000"/>
                  <a:lumOff val="35000"/>
                </a:schemeClr>
              </a:solidFill>
              <a:latin typeface="Optimum" pitchFamily="2" charset="0"/>
            </a:endParaRPr>
          </a:p>
        </p:txBody>
      </p:sp>
      <p:sp>
        <p:nvSpPr>
          <p:cNvPr id="22" name="TextBox 21"/>
          <p:cNvSpPr txBox="1"/>
          <p:nvPr/>
        </p:nvSpPr>
        <p:spPr>
          <a:xfrm>
            <a:off x="2743200" y="3276600"/>
            <a:ext cx="1252266" cy="307777"/>
          </a:xfrm>
          <a:prstGeom prst="rect">
            <a:avLst/>
          </a:prstGeom>
          <a:noFill/>
        </p:spPr>
        <p:txBody>
          <a:bodyPr wrap="none" rtlCol="0">
            <a:spAutoFit/>
          </a:bodyPr>
          <a:lstStyle/>
          <a:p>
            <a:r>
              <a:rPr lang="fil-PH" sz="1400" b="1" dirty="0" smtClean="0">
                <a:solidFill>
                  <a:schemeClr val="tx1">
                    <a:lumMod val="65000"/>
                    <a:lumOff val="35000"/>
                  </a:schemeClr>
                </a:solidFill>
                <a:latin typeface="Optimum" pitchFamily="2" charset="0"/>
              </a:rPr>
              <a:t>Ground Floor</a:t>
            </a:r>
            <a:endParaRPr lang="fil-PH" sz="1400" b="1" dirty="0">
              <a:solidFill>
                <a:schemeClr val="tx1">
                  <a:lumMod val="65000"/>
                  <a:lumOff val="35000"/>
                </a:schemeClr>
              </a:solidFill>
              <a:latin typeface="Optimum" pitchFamily="2" charset="0"/>
            </a:endParaRPr>
          </a:p>
        </p:txBody>
      </p:sp>
      <p:sp>
        <p:nvSpPr>
          <p:cNvPr id="23" name="TextBox 22"/>
          <p:cNvSpPr txBox="1"/>
          <p:nvPr/>
        </p:nvSpPr>
        <p:spPr>
          <a:xfrm>
            <a:off x="2590800" y="5638800"/>
            <a:ext cx="1601721" cy="307777"/>
          </a:xfrm>
          <a:prstGeom prst="rect">
            <a:avLst/>
          </a:prstGeom>
          <a:noFill/>
        </p:spPr>
        <p:txBody>
          <a:bodyPr wrap="none" rtlCol="0">
            <a:spAutoFit/>
          </a:bodyPr>
          <a:lstStyle/>
          <a:p>
            <a:r>
              <a:rPr lang="fil-PH" sz="1400" b="1" dirty="0" smtClean="0">
                <a:solidFill>
                  <a:schemeClr val="tx1">
                    <a:lumMod val="65000"/>
                    <a:lumOff val="35000"/>
                  </a:schemeClr>
                </a:solidFill>
                <a:latin typeface="Optimum" pitchFamily="2" charset="0"/>
              </a:rPr>
              <a:t>2nd and 3rd Floor</a:t>
            </a:r>
            <a:endParaRPr lang="fil-PH" sz="1400" b="1" dirty="0">
              <a:solidFill>
                <a:schemeClr val="tx1">
                  <a:lumMod val="65000"/>
                  <a:lumOff val="35000"/>
                </a:schemeClr>
              </a:solidFill>
              <a:latin typeface="Optimum" pitchFamily="2" charset="0"/>
            </a:endParaRPr>
          </a:p>
        </p:txBody>
      </p:sp>
      <p:sp>
        <p:nvSpPr>
          <p:cNvPr id="24" name="TextBox 23"/>
          <p:cNvSpPr txBox="1"/>
          <p:nvPr/>
        </p:nvSpPr>
        <p:spPr>
          <a:xfrm>
            <a:off x="2667000" y="8001000"/>
            <a:ext cx="1550424" cy="307777"/>
          </a:xfrm>
          <a:prstGeom prst="rect">
            <a:avLst/>
          </a:prstGeom>
          <a:noFill/>
        </p:spPr>
        <p:txBody>
          <a:bodyPr wrap="none" rtlCol="0">
            <a:spAutoFit/>
          </a:bodyPr>
          <a:lstStyle/>
          <a:p>
            <a:r>
              <a:rPr lang="fil-PH" sz="1400" b="1" dirty="0" smtClean="0">
                <a:solidFill>
                  <a:schemeClr val="tx1">
                    <a:lumMod val="65000"/>
                    <a:lumOff val="35000"/>
                  </a:schemeClr>
                </a:solidFill>
                <a:latin typeface="Optimum" pitchFamily="2" charset="0"/>
              </a:rPr>
              <a:t>4th and 5th Floor</a:t>
            </a:r>
            <a:endParaRPr lang="fil-PH" sz="1400" b="1" dirty="0">
              <a:solidFill>
                <a:schemeClr val="tx1">
                  <a:lumMod val="65000"/>
                  <a:lumOff val="35000"/>
                </a:schemeClr>
              </a:solidFill>
              <a:latin typeface="Optimum" pitchFamily="2" charset="0"/>
            </a:endParaRPr>
          </a:p>
        </p:txBody>
      </p:sp>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410" y="3658552"/>
            <a:ext cx="5337239" cy="1980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409" y="6033325"/>
            <a:ext cx="5337239" cy="196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0" y="8682335"/>
            <a:ext cx="4724400" cy="461665"/>
          </a:xfrm>
          <a:prstGeom prst="rect">
            <a:avLst/>
          </a:prstGeom>
          <a:solidFill>
            <a:schemeClr val="bg1"/>
          </a:solidFill>
        </p:spPr>
        <p:txBody>
          <a:bodyPr wrap="square">
            <a:spAutoFit/>
          </a:bodyPr>
          <a:lstStyle/>
          <a:p>
            <a:r>
              <a:rPr lang="en-PH" sz="600" dirty="0">
                <a:solidFill>
                  <a:schemeClr val="tx1">
                    <a:lumMod val="65000"/>
                    <a:lumOff val="35000"/>
                  </a:schemeClr>
                </a:solidFill>
                <a:latin typeface="Optimum" pitchFamily="2" charset="0"/>
                <a:ea typeface="Verdana" pitchFamily="34" charset="0"/>
                <a:cs typeface="Verdana" pitchFamily="34" charset="0"/>
              </a:rPr>
              <a:t>INFORMATION AS </a:t>
            </a:r>
            <a:r>
              <a:rPr lang="en-PH" sz="600" dirty="0" smtClean="0">
                <a:solidFill>
                  <a:schemeClr val="tx1">
                    <a:lumMod val="65000"/>
                    <a:lumOff val="35000"/>
                  </a:schemeClr>
                </a:solidFill>
                <a:latin typeface="Optimum" pitchFamily="2" charset="0"/>
                <a:ea typeface="Verdana" pitchFamily="34" charset="0"/>
                <a:cs typeface="Verdana" pitchFamily="34" charset="0"/>
              </a:rPr>
              <a:t>May 14, 2014</a:t>
            </a:r>
            <a:endParaRPr lang="en-US" sz="600" dirty="0">
              <a:solidFill>
                <a:schemeClr val="tx1">
                  <a:lumMod val="65000"/>
                  <a:lumOff val="35000"/>
                </a:schemeClr>
              </a:solidFill>
              <a:latin typeface="Optimum" pitchFamily="2" charset="0"/>
              <a:ea typeface="Verdana" pitchFamily="34" charset="0"/>
              <a:cs typeface="Verdana" pitchFamily="34" charset="0"/>
            </a:endParaRPr>
          </a:p>
          <a:p>
            <a:r>
              <a:rPr lang="en-US" sz="600" dirty="0">
                <a:solidFill>
                  <a:schemeClr val="tx1">
                    <a:lumMod val="65000"/>
                    <a:lumOff val="35000"/>
                  </a:schemeClr>
                </a:solidFill>
                <a:latin typeface="Optimum" pitchFamily="2" charset="0"/>
                <a:ea typeface="Verdana" pitchFamily="34" charset="0"/>
                <a:cs typeface="Verdana" pitchFamily="34" charset="0"/>
              </a:rPr>
              <a:t>The developer reserves the right to change, alter and /or improve specifications and details appearing herein without prior notice. The information in this material is for identification and reference purposes only and does not authorize any person to render any representation or warranty regarding this project.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881" y="1381266"/>
            <a:ext cx="5376357" cy="202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579887" y="609600"/>
            <a:ext cx="2226892" cy="1323439"/>
          </a:xfrm>
          <a:prstGeom prst="rect">
            <a:avLst/>
          </a:prstGeom>
        </p:spPr>
        <p:txBody>
          <a:bodyPr wrap="none">
            <a:spAutoFit/>
          </a:bodyPr>
          <a:lstStyle/>
          <a:p>
            <a:pPr algn="ctr"/>
            <a:r>
              <a:rPr lang="fil-PH" sz="2000" b="1" dirty="0" smtClean="0">
                <a:solidFill>
                  <a:schemeClr val="tx1">
                    <a:lumMod val="65000"/>
                    <a:lumOff val="35000"/>
                  </a:schemeClr>
                </a:solidFill>
                <a:latin typeface="Optimum" pitchFamily="2" charset="0"/>
              </a:rPr>
              <a:t>Building Floor Plan</a:t>
            </a:r>
          </a:p>
          <a:p>
            <a:pPr algn="ctr"/>
            <a:r>
              <a:rPr lang="fil-PH" sz="2000" b="1" dirty="0">
                <a:solidFill>
                  <a:schemeClr val="tx1">
                    <a:lumMod val="65000"/>
                    <a:lumOff val="35000"/>
                  </a:schemeClr>
                </a:solidFill>
                <a:latin typeface="Optimum" pitchFamily="2" charset="0"/>
              </a:rPr>
              <a:t>1, 4, 7, 8 and 10</a:t>
            </a:r>
          </a:p>
          <a:p>
            <a:pPr algn="ctr"/>
            <a:endParaRPr lang="fil-PH" sz="2000" b="1" dirty="0" smtClean="0">
              <a:solidFill>
                <a:schemeClr val="tx1">
                  <a:lumMod val="65000"/>
                  <a:lumOff val="35000"/>
                </a:schemeClr>
              </a:solidFill>
              <a:latin typeface="Optimum" pitchFamily="2" charset="0"/>
            </a:endParaRPr>
          </a:p>
          <a:p>
            <a:pPr algn="ctr"/>
            <a:endParaRPr lang="fil-PH" sz="2000" b="1" dirty="0" smtClean="0">
              <a:solidFill>
                <a:schemeClr val="tx1">
                  <a:lumMod val="65000"/>
                  <a:lumOff val="35000"/>
                </a:schemeClr>
              </a:solidFill>
              <a:latin typeface="Optimum" pitchFamily="2" charset="0"/>
            </a:endParaRPr>
          </a:p>
        </p:txBody>
      </p:sp>
      <p:sp>
        <p:nvSpPr>
          <p:cNvPr id="28" name="TextBox 27"/>
          <p:cNvSpPr txBox="1"/>
          <p:nvPr/>
        </p:nvSpPr>
        <p:spPr>
          <a:xfrm>
            <a:off x="2743200" y="3276600"/>
            <a:ext cx="1252266" cy="307777"/>
          </a:xfrm>
          <a:prstGeom prst="rect">
            <a:avLst/>
          </a:prstGeom>
          <a:noFill/>
        </p:spPr>
        <p:txBody>
          <a:bodyPr wrap="none" rtlCol="0">
            <a:spAutoFit/>
          </a:bodyPr>
          <a:lstStyle/>
          <a:p>
            <a:r>
              <a:rPr lang="fil-PH" sz="1400" b="1" dirty="0" smtClean="0">
                <a:solidFill>
                  <a:schemeClr val="tx1">
                    <a:lumMod val="65000"/>
                    <a:lumOff val="35000"/>
                  </a:schemeClr>
                </a:solidFill>
                <a:latin typeface="Optimum" pitchFamily="2" charset="0"/>
              </a:rPr>
              <a:t>Ground Floor</a:t>
            </a:r>
            <a:endParaRPr lang="fil-PH" sz="1400" b="1" dirty="0">
              <a:solidFill>
                <a:schemeClr val="tx1">
                  <a:lumMod val="65000"/>
                  <a:lumOff val="35000"/>
                </a:schemeClr>
              </a:solidFill>
              <a:latin typeface="Optimum" pitchFamily="2" charset="0"/>
            </a:endParaRPr>
          </a:p>
        </p:txBody>
      </p:sp>
      <p:sp>
        <p:nvSpPr>
          <p:cNvPr id="29" name="TextBox 28"/>
          <p:cNvSpPr txBox="1"/>
          <p:nvPr/>
        </p:nvSpPr>
        <p:spPr>
          <a:xfrm>
            <a:off x="2590800" y="5638800"/>
            <a:ext cx="1601721" cy="307777"/>
          </a:xfrm>
          <a:prstGeom prst="rect">
            <a:avLst/>
          </a:prstGeom>
          <a:noFill/>
        </p:spPr>
        <p:txBody>
          <a:bodyPr wrap="none" rtlCol="0">
            <a:spAutoFit/>
          </a:bodyPr>
          <a:lstStyle/>
          <a:p>
            <a:r>
              <a:rPr lang="fil-PH" sz="1400" b="1" dirty="0" smtClean="0">
                <a:solidFill>
                  <a:schemeClr val="tx1">
                    <a:lumMod val="65000"/>
                    <a:lumOff val="35000"/>
                  </a:schemeClr>
                </a:solidFill>
                <a:latin typeface="Optimum" pitchFamily="2" charset="0"/>
              </a:rPr>
              <a:t>2nd and 3rd Floor</a:t>
            </a:r>
            <a:endParaRPr lang="fil-PH" sz="1400" b="1" dirty="0">
              <a:solidFill>
                <a:schemeClr val="tx1">
                  <a:lumMod val="65000"/>
                  <a:lumOff val="35000"/>
                </a:schemeClr>
              </a:solidFill>
              <a:latin typeface="Optimum" pitchFamily="2" charset="0"/>
            </a:endParaRPr>
          </a:p>
        </p:txBody>
      </p:sp>
      <p:sp>
        <p:nvSpPr>
          <p:cNvPr id="30" name="TextBox 29"/>
          <p:cNvSpPr txBox="1"/>
          <p:nvPr/>
        </p:nvSpPr>
        <p:spPr>
          <a:xfrm>
            <a:off x="2667000" y="8001000"/>
            <a:ext cx="1550424" cy="307777"/>
          </a:xfrm>
          <a:prstGeom prst="rect">
            <a:avLst/>
          </a:prstGeom>
          <a:noFill/>
        </p:spPr>
        <p:txBody>
          <a:bodyPr wrap="none" rtlCol="0">
            <a:spAutoFit/>
          </a:bodyPr>
          <a:lstStyle/>
          <a:p>
            <a:r>
              <a:rPr lang="fil-PH" sz="1400" b="1" dirty="0" smtClean="0">
                <a:solidFill>
                  <a:schemeClr val="tx1">
                    <a:lumMod val="65000"/>
                    <a:lumOff val="35000"/>
                  </a:schemeClr>
                </a:solidFill>
                <a:latin typeface="Optimum" pitchFamily="2" charset="0"/>
              </a:rPr>
              <a:t>4th and 5th Floor</a:t>
            </a:r>
            <a:endParaRPr lang="fil-PH" sz="1400" b="1" dirty="0">
              <a:solidFill>
                <a:schemeClr val="tx1">
                  <a:lumMod val="65000"/>
                  <a:lumOff val="35000"/>
                </a:schemeClr>
              </a:solidFill>
              <a:latin typeface="Optimum" pitchFamily="2" charset="0"/>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965" y="3658551"/>
            <a:ext cx="5337239" cy="1980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964" y="6015000"/>
            <a:ext cx="5337239" cy="196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0" y="8682335"/>
            <a:ext cx="4724400" cy="461665"/>
          </a:xfrm>
          <a:prstGeom prst="rect">
            <a:avLst/>
          </a:prstGeom>
          <a:solidFill>
            <a:schemeClr val="bg1"/>
          </a:solidFill>
        </p:spPr>
        <p:txBody>
          <a:bodyPr wrap="square">
            <a:spAutoFit/>
          </a:bodyPr>
          <a:lstStyle/>
          <a:p>
            <a:r>
              <a:rPr lang="en-PH" sz="600" dirty="0">
                <a:solidFill>
                  <a:schemeClr val="tx1">
                    <a:lumMod val="65000"/>
                    <a:lumOff val="35000"/>
                  </a:schemeClr>
                </a:solidFill>
                <a:latin typeface="Optimum" pitchFamily="2" charset="0"/>
                <a:ea typeface="Verdana" pitchFamily="34" charset="0"/>
                <a:cs typeface="Verdana" pitchFamily="34" charset="0"/>
              </a:rPr>
              <a:t>INFORMATION AS </a:t>
            </a:r>
            <a:r>
              <a:rPr lang="en-PH" sz="600" dirty="0" smtClean="0">
                <a:solidFill>
                  <a:schemeClr val="tx1">
                    <a:lumMod val="65000"/>
                    <a:lumOff val="35000"/>
                  </a:schemeClr>
                </a:solidFill>
                <a:latin typeface="Optimum" pitchFamily="2" charset="0"/>
                <a:ea typeface="Verdana" pitchFamily="34" charset="0"/>
                <a:cs typeface="Verdana" pitchFamily="34" charset="0"/>
              </a:rPr>
              <a:t>May 14, 2014</a:t>
            </a:r>
            <a:endParaRPr lang="en-US" sz="600" dirty="0">
              <a:solidFill>
                <a:schemeClr val="tx1">
                  <a:lumMod val="65000"/>
                  <a:lumOff val="35000"/>
                </a:schemeClr>
              </a:solidFill>
              <a:latin typeface="Optimum" pitchFamily="2" charset="0"/>
              <a:ea typeface="Verdana" pitchFamily="34" charset="0"/>
              <a:cs typeface="Verdana" pitchFamily="34" charset="0"/>
            </a:endParaRPr>
          </a:p>
          <a:p>
            <a:r>
              <a:rPr lang="en-US" sz="600" dirty="0">
                <a:solidFill>
                  <a:schemeClr val="tx1">
                    <a:lumMod val="65000"/>
                    <a:lumOff val="35000"/>
                  </a:schemeClr>
                </a:solidFill>
                <a:latin typeface="Optimum" pitchFamily="2" charset="0"/>
                <a:ea typeface="Verdana" pitchFamily="34" charset="0"/>
                <a:cs typeface="Verdana" pitchFamily="34" charset="0"/>
              </a:rPr>
              <a:t>The developer reserves the right to change, alter and /or improve specifications and details appearing herein without prior notice. The information in this material is for identification and reference purposes only and does not authorize any person to render any representation or warranty regarding this project.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581400" y="2176820"/>
            <a:ext cx="4648200" cy="4616648"/>
          </a:xfrm>
          <a:prstGeom prst="rect">
            <a:avLst/>
          </a:prstGeom>
          <a:noFill/>
          <a:ln w="9525">
            <a:noFill/>
            <a:miter lim="800000"/>
            <a:headEnd/>
            <a:tailEnd/>
          </a:ln>
        </p:spPr>
        <p:txBody>
          <a:bodyPr wrap="square" lIns="0" tIns="0" rIns="0" bIns="0">
            <a:spAutoFit/>
          </a:bodyPr>
          <a:lstStyle/>
          <a:p>
            <a:pPr lvl="0">
              <a:lnSpc>
                <a:spcPct val="200000"/>
              </a:lnSpc>
              <a:buFont typeface="Arial" pitchFamily="34" charset="0"/>
              <a:buChar char="•"/>
            </a:pPr>
            <a:r>
              <a:rPr lang="fil-PH" sz="1350" dirty="0" smtClean="0">
                <a:solidFill>
                  <a:schemeClr val="tx1">
                    <a:lumMod val="65000"/>
                    <a:lumOff val="35000"/>
                  </a:schemeClr>
                </a:solidFill>
                <a:latin typeface="Optimum" pitchFamily="2" charset="0"/>
              </a:rPr>
              <a:t> </a:t>
            </a:r>
            <a:r>
              <a:rPr lang="fil-PH" sz="1500" dirty="0" smtClean="0">
                <a:solidFill>
                  <a:schemeClr val="tx1">
                    <a:lumMod val="65000"/>
                    <a:lumOff val="35000"/>
                  </a:schemeClr>
                </a:solidFill>
                <a:latin typeface="Optimum" pitchFamily="2" charset="0"/>
              </a:rPr>
              <a:t>Main multi-purpose function hall</a:t>
            </a:r>
          </a:p>
          <a:p>
            <a:pPr lvl="0">
              <a:lnSpc>
                <a:spcPct val="200000"/>
              </a:lnSpc>
              <a:buFont typeface="Arial" pitchFamily="34" charset="0"/>
              <a:buChar char="•"/>
            </a:pPr>
            <a:r>
              <a:rPr lang="fil-PH" sz="1500" dirty="0" smtClean="0">
                <a:solidFill>
                  <a:schemeClr val="tx1">
                    <a:lumMod val="65000"/>
                    <a:lumOff val="35000"/>
                  </a:schemeClr>
                </a:solidFill>
                <a:latin typeface="Optimum" pitchFamily="2" charset="0"/>
              </a:rPr>
              <a:t> Resident’s lounge</a:t>
            </a:r>
          </a:p>
          <a:p>
            <a:pPr lvl="0">
              <a:lnSpc>
                <a:spcPct val="200000"/>
              </a:lnSpc>
              <a:buFont typeface="Arial" pitchFamily="34" charset="0"/>
              <a:buChar char="•"/>
            </a:pPr>
            <a:r>
              <a:rPr lang="fil-PH" sz="1500" dirty="0" smtClean="0">
                <a:solidFill>
                  <a:schemeClr val="tx1">
                    <a:lumMod val="65000"/>
                    <a:lumOff val="35000"/>
                  </a:schemeClr>
                </a:solidFill>
                <a:latin typeface="Optimum" pitchFamily="2" charset="0"/>
              </a:rPr>
              <a:t> Adult swimming pool</a:t>
            </a:r>
          </a:p>
          <a:p>
            <a:pPr lvl="0">
              <a:lnSpc>
                <a:spcPct val="200000"/>
              </a:lnSpc>
              <a:buFont typeface="Arial" pitchFamily="34" charset="0"/>
              <a:buChar char="•"/>
            </a:pPr>
            <a:r>
              <a:rPr lang="fil-PH" sz="1500" dirty="0" smtClean="0">
                <a:solidFill>
                  <a:schemeClr val="tx1">
                    <a:lumMod val="65000"/>
                    <a:lumOff val="35000"/>
                  </a:schemeClr>
                </a:solidFill>
                <a:latin typeface="Optimum" pitchFamily="2" charset="0"/>
              </a:rPr>
              <a:t> Children's swimming pool</a:t>
            </a:r>
          </a:p>
          <a:p>
            <a:pPr lvl="0">
              <a:lnSpc>
                <a:spcPct val="200000"/>
              </a:lnSpc>
              <a:buFont typeface="Arial" pitchFamily="34" charset="0"/>
              <a:buChar char="•"/>
            </a:pPr>
            <a:r>
              <a:rPr lang="fil-PH" sz="1500" dirty="0" smtClean="0">
                <a:solidFill>
                  <a:schemeClr val="tx1">
                    <a:lumMod val="65000"/>
                    <a:lumOff val="35000"/>
                  </a:schemeClr>
                </a:solidFill>
                <a:latin typeface="Optimum" pitchFamily="2" charset="0"/>
              </a:rPr>
              <a:t> Covered walkway along pool area</a:t>
            </a:r>
          </a:p>
          <a:p>
            <a:pPr lvl="0">
              <a:lnSpc>
                <a:spcPct val="200000"/>
              </a:lnSpc>
              <a:buFont typeface="Arial" pitchFamily="34" charset="0"/>
              <a:buChar char="•"/>
            </a:pPr>
            <a:r>
              <a:rPr lang="fil-PH" sz="1500" dirty="0" smtClean="0">
                <a:solidFill>
                  <a:schemeClr val="tx1">
                    <a:lumMod val="65000"/>
                    <a:lumOff val="35000"/>
                  </a:schemeClr>
                </a:solidFill>
                <a:latin typeface="Optimum" pitchFamily="2" charset="0"/>
              </a:rPr>
              <a:t> Landscaped gardens</a:t>
            </a:r>
          </a:p>
          <a:p>
            <a:pPr lvl="0">
              <a:lnSpc>
                <a:spcPct val="200000"/>
              </a:lnSpc>
              <a:buFont typeface="Arial" pitchFamily="34" charset="0"/>
              <a:buChar char="•"/>
            </a:pPr>
            <a:r>
              <a:rPr lang="fil-PH" sz="1500" dirty="0" smtClean="0">
                <a:solidFill>
                  <a:schemeClr val="tx1">
                    <a:lumMod val="65000"/>
                    <a:lumOff val="35000"/>
                  </a:schemeClr>
                </a:solidFill>
                <a:latin typeface="Optimum" pitchFamily="2" charset="0"/>
              </a:rPr>
              <a:t> Children's playground</a:t>
            </a:r>
          </a:p>
          <a:p>
            <a:pPr lvl="0">
              <a:lnSpc>
                <a:spcPct val="200000"/>
              </a:lnSpc>
              <a:buFont typeface="Arial" pitchFamily="34" charset="0"/>
              <a:buChar char="•"/>
            </a:pPr>
            <a:r>
              <a:rPr lang="fil-PH" sz="1500" dirty="0" smtClean="0">
                <a:solidFill>
                  <a:schemeClr val="tx1">
                    <a:lumMod val="65000"/>
                    <a:lumOff val="35000"/>
                  </a:schemeClr>
                </a:solidFill>
                <a:latin typeface="Optimum" pitchFamily="2" charset="0"/>
              </a:rPr>
              <a:t> Basketball court</a:t>
            </a:r>
          </a:p>
          <a:p>
            <a:pPr lvl="0">
              <a:lnSpc>
                <a:spcPct val="200000"/>
              </a:lnSpc>
              <a:buFont typeface="Arial" pitchFamily="34" charset="0"/>
              <a:buChar char="•"/>
            </a:pPr>
            <a:r>
              <a:rPr lang="fil-PH" sz="1500" dirty="0" smtClean="0">
                <a:solidFill>
                  <a:schemeClr val="tx1">
                    <a:lumMod val="65000"/>
                    <a:lumOff val="35000"/>
                  </a:schemeClr>
                </a:solidFill>
                <a:latin typeface="Optimum" pitchFamily="2" charset="0"/>
              </a:rPr>
              <a:t> Gazebos</a:t>
            </a:r>
          </a:p>
          <a:p>
            <a:pPr lvl="0">
              <a:lnSpc>
                <a:spcPct val="200000"/>
              </a:lnSpc>
              <a:buFont typeface="Arial" pitchFamily="34" charset="0"/>
              <a:buChar char="•"/>
            </a:pPr>
            <a:r>
              <a:rPr lang="fil-PH" sz="1500" dirty="0" smtClean="0">
                <a:solidFill>
                  <a:schemeClr val="tx1">
                    <a:lumMod val="65000"/>
                    <a:lumOff val="35000"/>
                  </a:schemeClr>
                </a:solidFill>
                <a:latin typeface="Optimum" pitchFamily="2" charset="0"/>
              </a:rPr>
              <a:t> Function room</a:t>
            </a:r>
          </a:p>
        </p:txBody>
      </p:sp>
      <p:sp>
        <p:nvSpPr>
          <p:cNvPr id="11" name="Rectangle 10"/>
          <p:cNvSpPr/>
          <p:nvPr/>
        </p:nvSpPr>
        <p:spPr>
          <a:xfrm>
            <a:off x="641542" y="1204519"/>
            <a:ext cx="5107229" cy="461665"/>
          </a:xfrm>
          <a:prstGeom prst="rect">
            <a:avLst/>
          </a:prstGeom>
        </p:spPr>
        <p:txBody>
          <a:bodyPr wrap="square">
            <a:spAutoFit/>
          </a:bodyPr>
          <a:lstStyle/>
          <a:p>
            <a:pPr>
              <a:defRPr/>
            </a:pPr>
            <a:r>
              <a:rPr lang="en-US" sz="2400" b="1" dirty="0" smtClean="0">
                <a:latin typeface="Optimum" pitchFamily="2" charset="0"/>
                <a:ea typeface="Verdana" pitchFamily="34" charset="0"/>
                <a:cs typeface="Verdana" pitchFamily="34" charset="0"/>
              </a:rPr>
              <a:t>Enjoy Amenities at Piazza</a:t>
            </a:r>
            <a:endParaRPr lang="en-US" sz="2400" dirty="0" smtClean="0">
              <a:latin typeface="Optimum" pitchFamily="2" charset="0"/>
              <a:ea typeface="Verdana" pitchFamily="34" charset="0"/>
              <a:cs typeface="Verdana" pitchFamily="34" charset="0"/>
            </a:endParaRPr>
          </a:p>
        </p:txBody>
      </p:sp>
      <p:pic>
        <p:nvPicPr>
          <p:cNvPr id="3074" name="Picture 2" descr="C:\Documents and Settings\lplazarte\Desktop\Picture3 copy.png"/>
          <p:cNvPicPr>
            <a:picLocks noChangeAspect="1" noChangeArrowheads="1"/>
          </p:cNvPicPr>
          <p:nvPr/>
        </p:nvPicPr>
        <p:blipFill>
          <a:blip r:embed="rId2"/>
          <a:stretch>
            <a:fillRect/>
          </a:stretch>
        </p:blipFill>
        <p:spPr bwMode="auto">
          <a:xfrm>
            <a:off x="76200" y="1676400"/>
            <a:ext cx="3536157" cy="6629400"/>
          </a:xfrm>
          <a:prstGeom prst="rect">
            <a:avLst/>
          </a:prstGeom>
          <a:noFill/>
          <a:ln>
            <a:noFill/>
          </a:ln>
        </p:spPr>
      </p:pic>
      <p:sp>
        <p:nvSpPr>
          <p:cNvPr id="7" name="Rectangle 6"/>
          <p:cNvSpPr/>
          <p:nvPr/>
        </p:nvSpPr>
        <p:spPr>
          <a:xfrm>
            <a:off x="0" y="8682335"/>
            <a:ext cx="4724400" cy="461665"/>
          </a:xfrm>
          <a:prstGeom prst="rect">
            <a:avLst/>
          </a:prstGeom>
          <a:solidFill>
            <a:schemeClr val="bg1"/>
          </a:solidFill>
        </p:spPr>
        <p:txBody>
          <a:bodyPr wrap="square">
            <a:spAutoFit/>
          </a:bodyPr>
          <a:lstStyle/>
          <a:p>
            <a:r>
              <a:rPr lang="en-PH" sz="600">
                <a:solidFill>
                  <a:schemeClr val="tx1">
                    <a:lumMod val="65000"/>
                    <a:lumOff val="35000"/>
                  </a:schemeClr>
                </a:solidFill>
                <a:latin typeface="Optimum" pitchFamily="2" charset="0"/>
                <a:ea typeface="Verdana" pitchFamily="34" charset="0"/>
                <a:cs typeface="Verdana" pitchFamily="34" charset="0"/>
              </a:rPr>
              <a:t>INFORMATION </a:t>
            </a:r>
            <a:r>
              <a:rPr lang="en-PH" sz="600" smtClean="0">
                <a:solidFill>
                  <a:schemeClr val="tx1">
                    <a:lumMod val="65000"/>
                    <a:lumOff val="35000"/>
                  </a:schemeClr>
                </a:solidFill>
                <a:latin typeface="Optimum" pitchFamily="2" charset="0"/>
                <a:ea typeface="Verdana" pitchFamily="34" charset="0"/>
                <a:cs typeface="Verdana" pitchFamily="34" charset="0"/>
              </a:rPr>
              <a:t>AS May 14, 2014</a:t>
            </a:r>
            <a:endParaRPr lang="en-US" sz="600" dirty="0">
              <a:solidFill>
                <a:schemeClr val="tx1">
                  <a:lumMod val="65000"/>
                  <a:lumOff val="35000"/>
                </a:schemeClr>
              </a:solidFill>
              <a:latin typeface="Optimum" pitchFamily="2" charset="0"/>
              <a:ea typeface="Verdana" pitchFamily="34" charset="0"/>
              <a:cs typeface="Verdana" pitchFamily="34" charset="0"/>
            </a:endParaRPr>
          </a:p>
          <a:p>
            <a:r>
              <a:rPr lang="en-US" sz="600" dirty="0">
                <a:solidFill>
                  <a:schemeClr val="tx1">
                    <a:lumMod val="65000"/>
                    <a:lumOff val="35000"/>
                  </a:schemeClr>
                </a:solidFill>
                <a:latin typeface="Optimum" pitchFamily="2" charset="0"/>
                <a:ea typeface="Verdana" pitchFamily="34" charset="0"/>
                <a:cs typeface="Verdana" pitchFamily="34" charset="0"/>
              </a:rPr>
              <a:t>The developer reserves the right to change, alter and /or improve specifications and details appearing herein without prior notice. The information in this material is for identification and reference purposes only and does not authorize any person to render any representation or warranty regarding this project.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srcRect/>
          <a:stretch>
            <a:fillRect/>
          </a:stretch>
        </p:blipFill>
        <p:spPr bwMode="auto">
          <a:xfrm>
            <a:off x="1295400" y="228600"/>
            <a:ext cx="2552700" cy="171450"/>
          </a:xfrm>
          <a:prstGeom prst="rect">
            <a:avLst/>
          </a:prstGeom>
          <a:noFill/>
          <a:ln w="9525">
            <a:noFill/>
            <a:miter lim="800000"/>
            <a:headEnd/>
            <a:tailEnd/>
          </a:ln>
          <a:effectLst/>
        </p:spPr>
      </p:pic>
      <p:pic>
        <p:nvPicPr>
          <p:cNvPr id="2053" name="Picture 5"/>
          <p:cNvPicPr>
            <a:picLocks noChangeAspect="1" noChangeArrowheads="1"/>
          </p:cNvPicPr>
          <p:nvPr/>
        </p:nvPicPr>
        <p:blipFill>
          <a:blip r:embed="rId2"/>
          <a:srcRect/>
          <a:stretch>
            <a:fillRect/>
          </a:stretch>
        </p:blipFill>
        <p:spPr bwMode="auto">
          <a:xfrm>
            <a:off x="1295400" y="2971800"/>
            <a:ext cx="2552700" cy="171450"/>
          </a:xfrm>
          <a:prstGeom prst="rect">
            <a:avLst/>
          </a:prstGeom>
          <a:noFill/>
          <a:ln w="9525">
            <a:noFill/>
            <a:miter lim="800000"/>
            <a:headEnd/>
            <a:tailEnd/>
          </a:ln>
          <a:effectLst/>
        </p:spPr>
      </p:pic>
      <p:pic>
        <p:nvPicPr>
          <p:cNvPr id="2054" name="Picture 6"/>
          <p:cNvPicPr>
            <a:picLocks noChangeAspect="1" noChangeArrowheads="1"/>
          </p:cNvPicPr>
          <p:nvPr/>
        </p:nvPicPr>
        <p:blipFill>
          <a:blip r:embed="rId2"/>
          <a:srcRect/>
          <a:stretch>
            <a:fillRect/>
          </a:stretch>
        </p:blipFill>
        <p:spPr bwMode="auto">
          <a:xfrm>
            <a:off x="1295400" y="5715000"/>
            <a:ext cx="2552700" cy="171450"/>
          </a:xfrm>
          <a:prstGeom prst="rect">
            <a:avLst/>
          </a:prstGeom>
          <a:noFill/>
          <a:ln w="9525">
            <a:noFill/>
            <a:miter lim="800000"/>
            <a:headEnd/>
            <a:tailEnd/>
          </a:ln>
          <a:effectLst/>
        </p:spPr>
      </p:pic>
      <p:sp>
        <p:nvSpPr>
          <p:cNvPr id="20" name="Rectangle 19"/>
          <p:cNvSpPr/>
          <p:nvPr/>
        </p:nvSpPr>
        <p:spPr>
          <a:xfrm>
            <a:off x="228600" y="8382000"/>
            <a:ext cx="4114800" cy="169277"/>
          </a:xfrm>
          <a:prstGeom prst="rect">
            <a:avLst/>
          </a:prstGeom>
          <a:solidFill>
            <a:schemeClr val="bg1"/>
          </a:solidFill>
        </p:spPr>
        <p:txBody>
          <a:bodyPr wrap="square">
            <a:spAutoFit/>
          </a:bodyPr>
          <a:lstStyle/>
          <a:p>
            <a:endParaRPr lang="en-US" sz="500" dirty="0">
              <a:solidFill>
                <a:schemeClr val="tx1">
                  <a:lumMod val="65000"/>
                  <a:lumOff val="35000"/>
                </a:schemeClr>
              </a:solidFill>
              <a:latin typeface="Optimum" pitchFamily="2" charset="0"/>
              <a:ea typeface="Verdana" pitchFamily="34" charset="0"/>
              <a:cs typeface="Verdana" pitchFamily="34" charset="0"/>
            </a:endParaRPr>
          </a:p>
        </p:txBody>
      </p:sp>
      <p:sp>
        <p:nvSpPr>
          <p:cNvPr id="2" name="TextBox 1"/>
          <p:cNvSpPr txBox="1"/>
          <p:nvPr/>
        </p:nvSpPr>
        <p:spPr>
          <a:xfrm>
            <a:off x="4310743" y="1471940"/>
            <a:ext cx="2084994" cy="523220"/>
          </a:xfrm>
          <a:prstGeom prst="rect">
            <a:avLst/>
          </a:prstGeom>
          <a:noFill/>
        </p:spPr>
        <p:txBody>
          <a:bodyPr wrap="none" rtlCol="0">
            <a:spAutoFit/>
          </a:bodyPr>
          <a:lstStyle/>
          <a:p>
            <a:pPr algn="ctr"/>
            <a:r>
              <a:rPr lang="en-US" sz="1400" b="1" dirty="0" smtClean="0">
                <a:solidFill>
                  <a:schemeClr val="bg1">
                    <a:lumMod val="50000"/>
                  </a:schemeClr>
                </a:solidFill>
              </a:rPr>
              <a:t>Typical Ground </a:t>
            </a:r>
            <a:r>
              <a:rPr lang="en-US" sz="1400" b="1" dirty="0">
                <a:solidFill>
                  <a:schemeClr val="bg1">
                    <a:lumMod val="50000"/>
                  </a:schemeClr>
                </a:solidFill>
              </a:rPr>
              <a:t>Floor Unit</a:t>
            </a:r>
          </a:p>
          <a:p>
            <a:pPr algn="ctr"/>
            <a:r>
              <a:rPr lang="en-US" sz="1400" b="1" dirty="0" smtClean="0">
                <a:solidFill>
                  <a:schemeClr val="bg1">
                    <a:lumMod val="50000"/>
                  </a:schemeClr>
                </a:solidFill>
              </a:rPr>
              <a:t>32.5sqm</a:t>
            </a:r>
            <a:endParaRPr lang="en-US" sz="1400" b="1" dirty="0">
              <a:solidFill>
                <a:schemeClr val="bg1">
                  <a:lumMod val="50000"/>
                </a:schemeClr>
              </a:solidFill>
            </a:endParaRPr>
          </a:p>
        </p:txBody>
      </p:sp>
      <p:sp>
        <p:nvSpPr>
          <p:cNvPr id="22" name="TextBox 21"/>
          <p:cNvSpPr txBox="1"/>
          <p:nvPr/>
        </p:nvSpPr>
        <p:spPr>
          <a:xfrm>
            <a:off x="4310743" y="4062740"/>
            <a:ext cx="2148217" cy="523220"/>
          </a:xfrm>
          <a:prstGeom prst="rect">
            <a:avLst/>
          </a:prstGeom>
          <a:noFill/>
        </p:spPr>
        <p:txBody>
          <a:bodyPr wrap="none" rtlCol="0">
            <a:spAutoFit/>
          </a:bodyPr>
          <a:lstStyle/>
          <a:p>
            <a:pPr algn="ctr"/>
            <a:r>
              <a:rPr lang="en-US" sz="1400" b="1" dirty="0" smtClean="0">
                <a:solidFill>
                  <a:schemeClr val="bg1">
                    <a:lumMod val="50000"/>
                  </a:schemeClr>
                </a:solidFill>
              </a:rPr>
              <a:t>Typical 2</a:t>
            </a:r>
            <a:r>
              <a:rPr lang="en-US" sz="1400" b="1" baseline="30000" dirty="0" smtClean="0">
                <a:solidFill>
                  <a:schemeClr val="bg1">
                    <a:lumMod val="50000"/>
                  </a:schemeClr>
                </a:solidFill>
              </a:rPr>
              <a:t>nd</a:t>
            </a:r>
            <a:r>
              <a:rPr lang="en-US" sz="1400" b="1" dirty="0" smtClean="0">
                <a:solidFill>
                  <a:schemeClr val="bg1">
                    <a:lumMod val="50000"/>
                  </a:schemeClr>
                </a:solidFill>
              </a:rPr>
              <a:t> &amp; 3</a:t>
            </a:r>
            <a:r>
              <a:rPr lang="en-US" sz="1400" b="1" baseline="30000" dirty="0" smtClean="0">
                <a:solidFill>
                  <a:schemeClr val="bg1">
                    <a:lumMod val="50000"/>
                  </a:schemeClr>
                </a:solidFill>
              </a:rPr>
              <a:t>rd</a:t>
            </a:r>
            <a:r>
              <a:rPr lang="en-US" sz="1400" b="1" dirty="0" smtClean="0">
                <a:solidFill>
                  <a:schemeClr val="bg1">
                    <a:lumMod val="50000"/>
                  </a:schemeClr>
                </a:solidFill>
              </a:rPr>
              <a:t> Floor Unit</a:t>
            </a:r>
            <a:endParaRPr lang="en-US" sz="1400" b="1" dirty="0">
              <a:solidFill>
                <a:schemeClr val="bg1">
                  <a:lumMod val="50000"/>
                </a:schemeClr>
              </a:solidFill>
            </a:endParaRPr>
          </a:p>
          <a:p>
            <a:pPr algn="ctr"/>
            <a:r>
              <a:rPr lang="en-US" sz="1400" b="1" dirty="0" smtClean="0">
                <a:solidFill>
                  <a:schemeClr val="bg1">
                    <a:lumMod val="50000"/>
                  </a:schemeClr>
                </a:solidFill>
              </a:rPr>
              <a:t>32.5sqm</a:t>
            </a:r>
            <a:endParaRPr lang="en-US" sz="1400" b="1" dirty="0">
              <a:solidFill>
                <a:schemeClr val="bg1">
                  <a:lumMod val="50000"/>
                </a:schemeClr>
              </a:solidFill>
            </a:endParaRPr>
          </a:p>
        </p:txBody>
      </p:sp>
      <p:sp>
        <p:nvSpPr>
          <p:cNvPr id="23" name="TextBox 22"/>
          <p:cNvSpPr txBox="1"/>
          <p:nvPr/>
        </p:nvSpPr>
        <p:spPr>
          <a:xfrm>
            <a:off x="4343400" y="6863089"/>
            <a:ext cx="2372509" cy="523220"/>
          </a:xfrm>
          <a:prstGeom prst="rect">
            <a:avLst/>
          </a:prstGeom>
          <a:noFill/>
        </p:spPr>
        <p:txBody>
          <a:bodyPr wrap="none" rtlCol="0">
            <a:spAutoFit/>
          </a:bodyPr>
          <a:lstStyle/>
          <a:p>
            <a:pPr algn="ctr"/>
            <a:r>
              <a:rPr lang="en-US" sz="1400" b="1" dirty="0" smtClean="0">
                <a:solidFill>
                  <a:schemeClr val="bg1">
                    <a:lumMod val="50000"/>
                  </a:schemeClr>
                </a:solidFill>
              </a:rPr>
              <a:t>Typical 4</a:t>
            </a:r>
            <a:r>
              <a:rPr lang="en-US" sz="1400" b="1" baseline="30000" dirty="0" smtClean="0">
                <a:solidFill>
                  <a:schemeClr val="bg1">
                    <a:lumMod val="50000"/>
                  </a:schemeClr>
                </a:solidFill>
              </a:rPr>
              <a:t>th</a:t>
            </a:r>
            <a:r>
              <a:rPr lang="en-US" sz="1400" b="1" dirty="0" smtClean="0">
                <a:solidFill>
                  <a:schemeClr val="bg1">
                    <a:lumMod val="50000"/>
                  </a:schemeClr>
                </a:solidFill>
              </a:rPr>
              <a:t> and 5</a:t>
            </a:r>
            <a:r>
              <a:rPr lang="en-US" sz="1400" b="1" baseline="30000" dirty="0" smtClean="0">
                <a:solidFill>
                  <a:schemeClr val="bg1">
                    <a:lumMod val="50000"/>
                  </a:schemeClr>
                </a:solidFill>
              </a:rPr>
              <a:t>th</a:t>
            </a:r>
            <a:r>
              <a:rPr lang="en-US" sz="1400" b="1" dirty="0" smtClean="0">
                <a:solidFill>
                  <a:schemeClr val="bg1">
                    <a:lumMod val="50000"/>
                  </a:schemeClr>
                </a:solidFill>
              </a:rPr>
              <a:t>  Floor Unit</a:t>
            </a:r>
            <a:endParaRPr lang="en-US" sz="1400" b="1" dirty="0">
              <a:solidFill>
                <a:schemeClr val="bg1">
                  <a:lumMod val="50000"/>
                </a:schemeClr>
              </a:solidFill>
            </a:endParaRPr>
          </a:p>
          <a:p>
            <a:pPr algn="ctr"/>
            <a:r>
              <a:rPr lang="en-US" sz="1400" b="1" dirty="0" smtClean="0">
                <a:solidFill>
                  <a:schemeClr val="bg1">
                    <a:lumMod val="50000"/>
                  </a:schemeClr>
                </a:solidFill>
              </a:rPr>
              <a:t>30.6sqm</a:t>
            </a:r>
            <a:endParaRPr lang="en-US" sz="1400" b="1" dirty="0">
              <a:solidFill>
                <a:schemeClr val="bg1">
                  <a:lumMod val="50000"/>
                </a:schemeClr>
              </a:solidFill>
            </a:endParaRPr>
          </a:p>
        </p:txBody>
      </p:sp>
      <p:sp>
        <p:nvSpPr>
          <p:cNvPr id="19" name="Rectangle 18"/>
          <p:cNvSpPr/>
          <p:nvPr/>
        </p:nvSpPr>
        <p:spPr>
          <a:xfrm>
            <a:off x="0" y="8682335"/>
            <a:ext cx="4724400" cy="461665"/>
          </a:xfrm>
          <a:prstGeom prst="rect">
            <a:avLst/>
          </a:prstGeom>
          <a:solidFill>
            <a:schemeClr val="bg1"/>
          </a:solidFill>
        </p:spPr>
        <p:txBody>
          <a:bodyPr wrap="square">
            <a:spAutoFit/>
          </a:bodyPr>
          <a:lstStyle/>
          <a:p>
            <a:r>
              <a:rPr lang="en-PH" sz="600" dirty="0">
                <a:solidFill>
                  <a:schemeClr val="tx1">
                    <a:lumMod val="65000"/>
                    <a:lumOff val="35000"/>
                  </a:schemeClr>
                </a:solidFill>
                <a:latin typeface="Optimum" pitchFamily="2" charset="0"/>
                <a:ea typeface="Verdana" pitchFamily="34" charset="0"/>
                <a:cs typeface="Verdana" pitchFamily="34" charset="0"/>
              </a:rPr>
              <a:t>INFORMATION AS SEPT </a:t>
            </a:r>
            <a:r>
              <a:rPr lang="en-PH" sz="600" dirty="0" smtClean="0">
                <a:solidFill>
                  <a:schemeClr val="tx1">
                    <a:lumMod val="65000"/>
                    <a:lumOff val="35000"/>
                  </a:schemeClr>
                </a:solidFill>
                <a:latin typeface="Optimum" pitchFamily="2" charset="0"/>
                <a:ea typeface="Verdana" pitchFamily="34" charset="0"/>
                <a:cs typeface="Verdana" pitchFamily="34" charset="0"/>
              </a:rPr>
              <a:t>26</a:t>
            </a:r>
            <a:r>
              <a:rPr lang="en-US" sz="600" dirty="0" smtClean="0">
                <a:solidFill>
                  <a:schemeClr val="tx1">
                    <a:lumMod val="65000"/>
                    <a:lumOff val="35000"/>
                  </a:schemeClr>
                </a:solidFill>
                <a:latin typeface="Optimum" pitchFamily="2" charset="0"/>
                <a:ea typeface="Verdana" pitchFamily="34" charset="0"/>
                <a:cs typeface="Verdana" pitchFamily="34" charset="0"/>
              </a:rPr>
              <a:t>, </a:t>
            </a:r>
            <a:r>
              <a:rPr lang="en-US" sz="600" dirty="0">
                <a:solidFill>
                  <a:schemeClr val="tx1">
                    <a:lumMod val="65000"/>
                    <a:lumOff val="35000"/>
                  </a:schemeClr>
                </a:solidFill>
                <a:latin typeface="Optimum" pitchFamily="2" charset="0"/>
                <a:ea typeface="Verdana" pitchFamily="34" charset="0"/>
                <a:cs typeface="Verdana" pitchFamily="34" charset="0"/>
              </a:rPr>
              <a:t>2013. </a:t>
            </a:r>
            <a:r>
              <a:rPr lang="en-US" sz="600" dirty="0" smtClean="0">
                <a:solidFill>
                  <a:schemeClr val="tx1">
                    <a:lumMod val="65000"/>
                    <a:lumOff val="35000"/>
                  </a:schemeClr>
                </a:solidFill>
                <a:latin typeface="Optimum" pitchFamily="2" charset="0"/>
              </a:rPr>
              <a:t>HLURB LTS#: 26915</a:t>
            </a:r>
            <a:endParaRPr lang="en-US" sz="600" dirty="0">
              <a:solidFill>
                <a:schemeClr val="tx1">
                  <a:lumMod val="65000"/>
                  <a:lumOff val="35000"/>
                </a:schemeClr>
              </a:solidFill>
              <a:latin typeface="Optimum" pitchFamily="2" charset="0"/>
              <a:ea typeface="Verdana" pitchFamily="34" charset="0"/>
              <a:cs typeface="Verdana" pitchFamily="34" charset="0"/>
            </a:endParaRPr>
          </a:p>
          <a:p>
            <a:r>
              <a:rPr lang="en-US" sz="600" dirty="0">
                <a:solidFill>
                  <a:schemeClr val="tx1">
                    <a:lumMod val="65000"/>
                    <a:lumOff val="35000"/>
                  </a:schemeClr>
                </a:solidFill>
                <a:latin typeface="Optimum" pitchFamily="2" charset="0"/>
                <a:ea typeface="Verdana" pitchFamily="34" charset="0"/>
                <a:cs typeface="Verdana" pitchFamily="34" charset="0"/>
              </a:rPr>
              <a:t>The developer reserves the right to change, alter and /or improve specifications and details appearing herein without prior notice. The information in this material is for identification and reference purposes only and does not authorize any person to render any representation or warranty regarding this project.</a:t>
            </a:r>
          </a:p>
        </p:txBody>
      </p:sp>
      <p:pic>
        <p:nvPicPr>
          <p:cNvPr id="3074" name="Picture 2" descr="\\domain\Marketing\Marketing_Member\_LESTER\_APP_materials\floor layouts\APP floor plan - ground B.png"/>
          <p:cNvPicPr>
            <a:picLocks noChangeAspect="1" noChangeArrowheads="1"/>
          </p:cNvPicPr>
          <p:nvPr/>
        </p:nvPicPr>
        <p:blipFill>
          <a:blip r:embed="rId3" cstate="print"/>
          <a:srcRect/>
          <a:stretch>
            <a:fillRect/>
          </a:stretch>
        </p:blipFill>
        <p:spPr bwMode="auto">
          <a:xfrm>
            <a:off x="2514600" y="381001"/>
            <a:ext cx="1670428" cy="2459037"/>
          </a:xfrm>
          <a:prstGeom prst="rect">
            <a:avLst/>
          </a:prstGeom>
          <a:noFill/>
        </p:spPr>
      </p:pic>
      <p:pic>
        <p:nvPicPr>
          <p:cNvPr id="3075" name="Picture 3" descr="\\domain\Marketing\Marketing_Member\_LESTER\_APP_materials\floor layouts\APP floor plan - 2nd to 3rd B.png"/>
          <p:cNvPicPr>
            <a:picLocks noChangeAspect="1" noChangeArrowheads="1"/>
          </p:cNvPicPr>
          <p:nvPr/>
        </p:nvPicPr>
        <p:blipFill>
          <a:blip r:embed="rId4" cstate="print"/>
          <a:srcRect/>
          <a:stretch>
            <a:fillRect/>
          </a:stretch>
        </p:blipFill>
        <p:spPr bwMode="auto">
          <a:xfrm>
            <a:off x="2514600" y="3124200"/>
            <a:ext cx="1670428" cy="2459037"/>
          </a:xfrm>
          <a:prstGeom prst="rect">
            <a:avLst/>
          </a:prstGeom>
          <a:noFill/>
        </p:spPr>
      </p:pic>
      <p:pic>
        <p:nvPicPr>
          <p:cNvPr id="3076" name="Picture 4" descr="\\domain\Marketing\Marketing_Member\_LESTER\_APP_materials\floor layouts\APP floor plan - 2nd to 3rd A.png"/>
          <p:cNvPicPr>
            <a:picLocks noChangeAspect="1" noChangeArrowheads="1"/>
          </p:cNvPicPr>
          <p:nvPr/>
        </p:nvPicPr>
        <p:blipFill>
          <a:blip r:embed="rId5" cstate="print"/>
          <a:stretch>
            <a:fillRect/>
          </a:stretch>
        </p:blipFill>
        <p:spPr bwMode="auto">
          <a:xfrm>
            <a:off x="651848" y="3124200"/>
            <a:ext cx="1710326" cy="2439063"/>
          </a:xfrm>
          <a:prstGeom prst="rect">
            <a:avLst/>
          </a:prstGeom>
          <a:noFill/>
        </p:spPr>
      </p:pic>
      <p:pic>
        <p:nvPicPr>
          <p:cNvPr id="3077" name="Picture 5" descr="\\domain\Marketing\Marketing_Member\_LESTER\_APP_materials\floor layouts\APP floor plan - ground A.png"/>
          <p:cNvPicPr>
            <a:picLocks noChangeAspect="1" noChangeArrowheads="1"/>
          </p:cNvPicPr>
          <p:nvPr/>
        </p:nvPicPr>
        <p:blipFill>
          <a:blip r:embed="rId6" cstate="print"/>
          <a:stretch>
            <a:fillRect/>
          </a:stretch>
        </p:blipFill>
        <p:spPr bwMode="auto">
          <a:xfrm>
            <a:off x="685825" y="380337"/>
            <a:ext cx="1710326" cy="2439063"/>
          </a:xfrm>
          <a:prstGeom prst="rect">
            <a:avLst/>
          </a:prstGeom>
          <a:noFill/>
        </p:spPr>
      </p:pic>
      <p:pic>
        <p:nvPicPr>
          <p:cNvPr id="3078" name="Picture 6" descr="\\domain\Marketing\Marketing_Member\_LESTER\_APP_materials\floor layouts\APP floor plan - 4th to 5th A.png"/>
          <p:cNvPicPr>
            <a:picLocks noChangeAspect="1" noChangeArrowheads="1"/>
          </p:cNvPicPr>
          <p:nvPr/>
        </p:nvPicPr>
        <p:blipFill>
          <a:blip r:embed="rId7" cstate="print"/>
          <a:stretch>
            <a:fillRect/>
          </a:stretch>
        </p:blipFill>
        <p:spPr bwMode="auto">
          <a:xfrm>
            <a:off x="639973" y="5867400"/>
            <a:ext cx="1710326" cy="2439063"/>
          </a:xfrm>
          <a:prstGeom prst="rect">
            <a:avLst/>
          </a:prstGeom>
          <a:noFill/>
        </p:spPr>
      </p:pic>
      <p:pic>
        <p:nvPicPr>
          <p:cNvPr id="3079" name="Picture 7" descr="\\domain\Marketing\Marketing_Member\_LESTER\_APP_materials\floor layouts\APP building plan - 2nd to 3rd C.png"/>
          <p:cNvPicPr>
            <a:picLocks noChangeAspect="1" noChangeArrowheads="1"/>
          </p:cNvPicPr>
          <p:nvPr/>
        </p:nvPicPr>
        <p:blipFill>
          <a:blip r:embed="rId8" cstate="print"/>
          <a:srcRect/>
          <a:stretch>
            <a:fillRect/>
          </a:stretch>
        </p:blipFill>
        <p:spPr bwMode="auto">
          <a:xfrm>
            <a:off x="2438400" y="5867400"/>
            <a:ext cx="1710377" cy="243906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66800" y="762000"/>
            <a:ext cx="3139001" cy="400110"/>
          </a:xfrm>
          <a:prstGeom prst="rect">
            <a:avLst/>
          </a:prstGeom>
        </p:spPr>
        <p:txBody>
          <a:bodyPr wrap="none">
            <a:spAutoFit/>
          </a:bodyPr>
          <a:lstStyle/>
          <a:p>
            <a:pPr>
              <a:defRPr/>
            </a:pPr>
            <a:r>
              <a:rPr lang="en-US" sz="2000" b="1" dirty="0" smtClean="0">
                <a:solidFill>
                  <a:schemeClr val="tx1">
                    <a:lumMod val="50000"/>
                    <a:lumOff val="50000"/>
                  </a:schemeClr>
                </a:solidFill>
                <a:latin typeface="Optimum" pitchFamily="2" charset="0"/>
                <a:ea typeface="Verdana" pitchFamily="34" charset="0"/>
                <a:cs typeface="Verdana" pitchFamily="34" charset="0"/>
              </a:rPr>
              <a:t>Unit Features and Finishes</a:t>
            </a:r>
            <a:endParaRPr lang="en-US" sz="2000" dirty="0" smtClean="0">
              <a:solidFill>
                <a:schemeClr val="tx1">
                  <a:lumMod val="50000"/>
                  <a:lumOff val="50000"/>
                </a:schemeClr>
              </a:solidFill>
              <a:latin typeface="Optimum" pitchFamily="2" charset="0"/>
              <a:ea typeface="Verdana" pitchFamily="34" charset="0"/>
              <a:cs typeface="Verdana" pitchFamily="34" charset="0"/>
            </a:endParaRPr>
          </a:p>
        </p:txBody>
      </p:sp>
      <p:sp>
        <p:nvSpPr>
          <p:cNvPr id="14" name="TextBox 13"/>
          <p:cNvSpPr txBox="1"/>
          <p:nvPr/>
        </p:nvSpPr>
        <p:spPr>
          <a:xfrm>
            <a:off x="967740" y="4511726"/>
            <a:ext cx="2438400" cy="276999"/>
          </a:xfrm>
          <a:prstGeom prst="rect">
            <a:avLst/>
          </a:prstGeom>
          <a:noFill/>
        </p:spPr>
        <p:txBody>
          <a:bodyPr wrap="square" rtlCol="0">
            <a:spAutoFit/>
          </a:bodyPr>
          <a:lstStyle/>
          <a:p>
            <a:pPr algn="ctr"/>
            <a:r>
              <a:rPr lang="fil-PH" sz="1200" b="1" dirty="0" smtClean="0">
                <a:solidFill>
                  <a:schemeClr val="tx1">
                    <a:lumMod val="50000"/>
                    <a:lumOff val="50000"/>
                  </a:schemeClr>
                </a:solidFill>
                <a:latin typeface="Optimum" pitchFamily="2" charset="0"/>
              </a:rPr>
              <a:t>Typical 30.6sqm Turnover Unit</a:t>
            </a:r>
            <a:endParaRPr lang="fil-PH" sz="1200" b="1" dirty="0">
              <a:solidFill>
                <a:schemeClr val="tx1">
                  <a:lumMod val="50000"/>
                  <a:lumOff val="50000"/>
                </a:schemeClr>
              </a:solidFill>
              <a:latin typeface="Optimum" pitchFamily="2" charset="0"/>
            </a:endParaRPr>
          </a:p>
        </p:txBody>
      </p:sp>
      <p:sp>
        <p:nvSpPr>
          <p:cNvPr id="15" name="TextBox 14"/>
          <p:cNvSpPr txBox="1"/>
          <p:nvPr/>
        </p:nvSpPr>
        <p:spPr>
          <a:xfrm>
            <a:off x="3703958" y="4499253"/>
            <a:ext cx="2271776" cy="276999"/>
          </a:xfrm>
          <a:prstGeom prst="rect">
            <a:avLst/>
          </a:prstGeom>
          <a:noFill/>
        </p:spPr>
        <p:txBody>
          <a:bodyPr wrap="none" rtlCol="0">
            <a:spAutoFit/>
          </a:bodyPr>
          <a:lstStyle/>
          <a:p>
            <a:r>
              <a:rPr lang="fil-PH" sz="1200" b="1" dirty="0" smtClean="0">
                <a:solidFill>
                  <a:schemeClr val="tx1">
                    <a:lumMod val="50000"/>
                    <a:lumOff val="50000"/>
                  </a:schemeClr>
                </a:solidFill>
                <a:latin typeface="Optimum" pitchFamily="2" charset="0"/>
              </a:rPr>
              <a:t>Suggested Layout 30.6sqm Unit</a:t>
            </a:r>
            <a:endParaRPr lang="fil-PH" sz="1200" b="1" dirty="0">
              <a:solidFill>
                <a:schemeClr val="tx1">
                  <a:lumMod val="50000"/>
                  <a:lumOff val="50000"/>
                </a:schemeClr>
              </a:solidFill>
              <a:latin typeface="Optimum" pitchFamily="2"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851857869"/>
              </p:ext>
            </p:extLst>
          </p:nvPr>
        </p:nvGraphicFramePr>
        <p:xfrm>
          <a:off x="1524000" y="4953000"/>
          <a:ext cx="4572000" cy="3284611"/>
        </p:xfrm>
        <a:graphic>
          <a:graphicData uri="http://schemas.openxmlformats.org/drawingml/2006/table">
            <a:tbl>
              <a:tblPr/>
              <a:tblGrid>
                <a:gridCol w="1295400"/>
                <a:gridCol w="3276600"/>
              </a:tblGrid>
              <a:tr h="190859">
                <a:tc>
                  <a:txBody>
                    <a:bodyPr/>
                    <a:lstStyle/>
                    <a:p>
                      <a:pPr algn="l" fontAlgn="t"/>
                      <a:r>
                        <a:rPr lang="fil-PH" sz="1100" b="1" i="0" u="none" strike="noStrike" dirty="0" smtClean="0">
                          <a:solidFill>
                            <a:schemeClr val="tx1">
                              <a:lumMod val="65000"/>
                              <a:lumOff val="35000"/>
                            </a:schemeClr>
                          </a:solidFill>
                          <a:latin typeface="Optimum"/>
                        </a:rPr>
                        <a:t>Walls &amp;</a:t>
                      </a:r>
                      <a:r>
                        <a:rPr lang="fil-PH" sz="1100" b="1" i="0" u="none" strike="noStrike" baseline="0" dirty="0" smtClean="0">
                          <a:solidFill>
                            <a:schemeClr val="tx1">
                              <a:lumMod val="65000"/>
                              <a:lumOff val="35000"/>
                            </a:schemeClr>
                          </a:solidFill>
                          <a:latin typeface="Optimum"/>
                        </a:rPr>
                        <a:t> Ceiling</a:t>
                      </a:r>
                      <a:endParaRPr lang="fil-PH" sz="1100" b="1"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c>
                  <a:txBody>
                    <a:bodyPr/>
                    <a:lstStyle/>
                    <a:p>
                      <a:pPr algn="l" fontAlgn="t"/>
                      <a:r>
                        <a:rPr lang="en-US" sz="1100" b="0" i="0" u="none" strike="noStrike" dirty="0" smtClean="0">
                          <a:solidFill>
                            <a:schemeClr val="tx1">
                              <a:lumMod val="65000"/>
                              <a:lumOff val="35000"/>
                            </a:schemeClr>
                          </a:solidFill>
                          <a:latin typeface="Optimum"/>
                        </a:rPr>
                        <a:t>Painted finish</a:t>
                      </a:r>
                      <a:endParaRPr lang="en-US" sz="1100" b="0"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r>
              <a:tr h="220835">
                <a:tc>
                  <a:txBody>
                    <a:bodyPr/>
                    <a:lstStyle/>
                    <a:p>
                      <a:pPr algn="l" fontAlgn="t"/>
                      <a:r>
                        <a:rPr lang="fil-PH" sz="1100" b="1" i="0" u="none" strike="noStrike" dirty="0" smtClean="0">
                          <a:solidFill>
                            <a:schemeClr val="tx1">
                              <a:lumMod val="65000"/>
                              <a:lumOff val="35000"/>
                            </a:schemeClr>
                          </a:solidFill>
                          <a:latin typeface="Optimum"/>
                        </a:rPr>
                        <a:t>Floors</a:t>
                      </a:r>
                      <a:endParaRPr lang="fil-PH" sz="1100" b="1"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c>
                  <a:txBody>
                    <a:bodyPr/>
                    <a:lstStyle/>
                    <a:p>
                      <a:pPr algn="l" fontAlgn="t"/>
                      <a:r>
                        <a:rPr lang="en-US" sz="1100" b="0" i="0" u="none" strike="noStrike" dirty="0" smtClean="0">
                          <a:solidFill>
                            <a:schemeClr val="tx1">
                              <a:lumMod val="65000"/>
                              <a:lumOff val="35000"/>
                            </a:schemeClr>
                          </a:solidFill>
                          <a:latin typeface="Optimum"/>
                        </a:rPr>
                        <a:t>Vinyl</a:t>
                      </a:r>
                      <a:r>
                        <a:rPr lang="en-US" sz="1100" b="0" i="0" u="none" strike="noStrike" baseline="0" dirty="0" smtClean="0">
                          <a:solidFill>
                            <a:schemeClr val="tx1">
                              <a:lumMod val="65000"/>
                              <a:lumOff val="35000"/>
                            </a:schemeClr>
                          </a:solidFill>
                          <a:latin typeface="Optimum"/>
                        </a:rPr>
                        <a:t> floor planks</a:t>
                      </a:r>
                      <a:endParaRPr lang="en-US" sz="1100" b="0"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r>
              <a:tr h="373762">
                <a:tc>
                  <a:txBody>
                    <a:bodyPr/>
                    <a:lstStyle/>
                    <a:p>
                      <a:pPr algn="l" fontAlgn="t"/>
                      <a:r>
                        <a:rPr lang="fil-PH" sz="1100" b="1" i="0" u="none" strike="noStrike" dirty="0" smtClean="0">
                          <a:solidFill>
                            <a:schemeClr val="tx1">
                              <a:lumMod val="65000"/>
                              <a:lumOff val="35000"/>
                            </a:schemeClr>
                          </a:solidFill>
                          <a:latin typeface="Optimum"/>
                        </a:rPr>
                        <a:t>T&amp;B</a:t>
                      </a:r>
                      <a:endParaRPr lang="fil-PH" sz="1100" b="1"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c>
                  <a:txBody>
                    <a:bodyPr/>
                    <a:lstStyle/>
                    <a:p>
                      <a:pPr algn="l" fontAlgn="t"/>
                      <a:r>
                        <a:rPr lang="fil-PH" sz="1100" b="0" i="0" u="none" strike="noStrike" dirty="0" smtClean="0">
                          <a:solidFill>
                            <a:schemeClr val="tx1">
                              <a:lumMod val="65000"/>
                              <a:lumOff val="35000"/>
                            </a:schemeClr>
                          </a:solidFill>
                          <a:latin typeface="Optimum"/>
                        </a:rPr>
                        <a:t>Plumbing fixtures</a:t>
                      </a:r>
                      <a:r>
                        <a:rPr lang="fil-PH" sz="1100" b="0" i="0" u="none" strike="noStrike" baseline="0" dirty="0" smtClean="0">
                          <a:solidFill>
                            <a:schemeClr val="tx1">
                              <a:lumMod val="65000"/>
                              <a:lumOff val="35000"/>
                            </a:schemeClr>
                          </a:solidFill>
                          <a:latin typeface="Optimum"/>
                        </a:rPr>
                        <a:t> &amp; </a:t>
                      </a:r>
                      <a:r>
                        <a:rPr lang="fil-PH" sz="1100" b="0" i="0" u="none" strike="noStrike" dirty="0" smtClean="0">
                          <a:solidFill>
                            <a:schemeClr val="tx1">
                              <a:lumMod val="65000"/>
                              <a:lumOff val="35000"/>
                            </a:schemeClr>
                          </a:solidFill>
                          <a:latin typeface="Optimum"/>
                        </a:rPr>
                        <a:t>ceramic tiles </a:t>
                      </a:r>
                    </a:p>
                    <a:p>
                      <a:pPr algn="l" fontAlgn="t"/>
                      <a:r>
                        <a:rPr lang="fil-PH" sz="1100" b="0" i="0" u="none" strike="noStrike" dirty="0" smtClean="0">
                          <a:solidFill>
                            <a:schemeClr val="tx1">
                              <a:lumMod val="65000"/>
                              <a:lumOff val="35000"/>
                            </a:schemeClr>
                          </a:solidFill>
                          <a:latin typeface="Optimum"/>
                        </a:rPr>
                        <a:t>(1.2m</a:t>
                      </a:r>
                      <a:r>
                        <a:rPr lang="fil-PH" sz="1100" b="0" i="0" u="none" strike="noStrike" baseline="0" dirty="0" smtClean="0">
                          <a:solidFill>
                            <a:schemeClr val="tx1">
                              <a:lumMod val="65000"/>
                              <a:lumOff val="35000"/>
                            </a:schemeClr>
                          </a:solidFill>
                          <a:latin typeface="Optimum"/>
                        </a:rPr>
                        <a:t> from the floor)</a:t>
                      </a:r>
                      <a:endParaRPr lang="fil-PH" sz="1100" b="0"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r>
              <a:tr h="220835">
                <a:tc>
                  <a:txBody>
                    <a:bodyPr/>
                    <a:lstStyle/>
                    <a:p>
                      <a:pPr algn="l" fontAlgn="t"/>
                      <a:r>
                        <a:rPr lang="fil-PH" sz="1100" b="1" i="0" u="none" strike="noStrike" dirty="0" smtClean="0">
                          <a:solidFill>
                            <a:schemeClr val="tx1">
                              <a:lumMod val="65000"/>
                              <a:lumOff val="35000"/>
                            </a:schemeClr>
                          </a:solidFill>
                          <a:latin typeface="Optimum"/>
                        </a:rPr>
                        <a:t>Kitchen</a:t>
                      </a:r>
                      <a:endParaRPr lang="fil-PH" sz="1100" b="1"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c>
                  <a:txBody>
                    <a:bodyPr/>
                    <a:lstStyle/>
                    <a:p>
                      <a:pPr algn="l" fontAlgn="t"/>
                      <a:r>
                        <a:rPr lang="en-US" sz="1100" b="0" i="0" u="none" strike="noStrike" dirty="0" smtClean="0">
                          <a:solidFill>
                            <a:schemeClr val="tx1">
                              <a:lumMod val="65000"/>
                              <a:lumOff val="35000"/>
                            </a:schemeClr>
                          </a:solidFill>
                          <a:latin typeface="Optimum"/>
                        </a:rPr>
                        <a:t>Modular kitchen w/ granite counter top</a:t>
                      </a:r>
                      <a:endParaRPr lang="en-US" sz="1100" b="0"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r>
              <a:tr h="212909">
                <a:tc>
                  <a:txBody>
                    <a:bodyPr/>
                    <a:lstStyle/>
                    <a:p>
                      <a:pPr algn="l" fontAlgn="t"/>
                      <a:r>
                        <a:rPr lang="fil-PH" sz="1100" b="1" i="0" u="none" strike="noStrike" dirty="0" smtClean="0">
                          <a:solidFill>
                            <a:schemeClr val="tx1">
                              <a:lumMod val="65000"/>
                              <a:lumOff val="35000"/>
                            </a:schemeClr>
                          </a:solidFill>
                          <a:latin typeface="Optimum"/>
                        </a:rPr>
                        <a:t>Windows</a:t>
                      </a:r>
                      <a:endParaRPr lang="fil-PH" sz="1100" b="1"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c>
                  <a:txBody>
                    <a:bodyPr/>
                    <a:lstStyle/>
                    <a:p>
                      <a:pPr algn="l" fontAlgn="t"/>
                      <a:r>
                        <a:rPr lang="en-US" sz="1100" b="0" i="0" u="none" strike="noStrike" dirty="0" smtClean="0">
                          <a:solidFill>
                            <a:schemeClr val="tx1">
                              <a:lumMod val="65000"/>
                              <a:lumOff val="35000"/>
                            </a:schemeClr>
                          </a:solidFill>
                          <a:latin typeface="Optimum"/>
                        </a:rPr>
                        <a:t>Powder coated sliding aluminum windows</a:t>
                      </a:r>
                      <a:endParaRPr lang="en-US" sz="1100" b="0"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r>
              <a:tr h="220835">
                <a:tc>
                  <a:txBody>
                    <a:bodyPr/>
                    <a:lstStyle/>
                    <a:p>
                      <a:pPr algn="l" fontAlgn="t"/>
                      <a:r>
                        <a:rPr lang="fil-PH" sz="1100" b="1" i="0" u="none" strike="noStrike" dirty="0" smtClean="0">
                          <a:solidFill>
                            <a:schemeClr val="tx1">
                              <a:lumMod val="65000"/>
                              <a:lumOff val="35000"/>
                            </a:schemeClr>
                          </a:solidFill>
                          <a:latin typeface="Optimum"/>
                        </a:rPr>
                        <a:t>Doors</a:t>
                      </a:r>
                      <a:endParaRPr lang="fil-PH" sz="1100" b="1"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c>
                  <a:txBody>
                    <a:bodyPr/>
                    <a:lstStyle/>
                    <a:p>
                      <a:pPr algn="l" fontAlgn="t"/>
                      <a:r>
                        <a:rPr lang="en-US" sz="1100" b="0" i="0" u="none" strike="noStrike" dirty="0" smtClean="0">
                          <a:solidFill>
                            <a:schemeClr val="tx1">
                              <a:lumMod val="65000"/>
                              <a:lumOff val="35000"/>
                            </a:schemeClr>
                          </a:solidFill>
                          <a:latin typeface="Optimum"/>
                        </a:rPr>
                        <a:t>Fire rated</a:t>
                      </a:r>
                      <a:r>
                        <a:rPr lang="en-US" sz="1100" b="0" i="0" u="none" strike="noStrike" baseline="0" dirty="0" smtClean="0">
                          <a:solidFill>
                            <a:schemeClr val="tx1">
                              <a:lumMod val="65000"/>
                              <a:lumOff val="35000"/>
                            </a:schemeClr>
                          </a:solidFill>
                          <a:latin typeface="Optimum"/>
                        </a:rPr>
                        <a:t> </a:t>
                      </a:r>
                      <a:r>
                        <a:rPr lang="en-US" sz="1100" b="0" i="0" u="none" strike="noStrike" dirty="0" smtClean="0">
                          <a:solidFill>
                            <a:schemeClr val="tx1">
                              <a:lumMod val="65000"/>
                              <a:lumOff val="35000"/>
                            </a:schemeClr>
                          </a:solidFill>
                          <a:latin typeface="Optimum"/>
                        </a:rPr>
                        <a:t>steel door </a:t>
                      </a:r>
                      <a:r>
                        <a:rPr lang="en-US" sz="1100" b="0" i="0" u="none" strike="noStrike" smtClean="0">
                          <a:solidFill>
                            <a:schemeClr val="tx1">
                              <a:lumMod val="65000"/>
                              <a:lumOff val="35000"/>
                            </a:schemeClr>
                          </a:solidFill>
                          <a:latin typeface="Optimum"/>
                        </a:rPr>
                        <a:t>with pee</a:t>
                      </a:r>
                      <a:r>
                        <a:rPr lang="en-US" sz="1100" b="0" i="0" u="none" strike="noStrike" baseline="0" smtClean="0">
                          <a:solidFill>
                            <a:schemeClr val="tx1">
                              <a:lumMod val="65000"/>
                              <a:lumOff val="35000"/>
                            </a:schemeClr>
                          </a:solidFill>
                          <a:latin typeface="Optimum"/>
                        </a:rPr>
                        <a:t>phole</a:t>
                      </a:r>
                      <a:endParaRPr lang="en-US" sz="1100" b="0"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r>
              <a:tr h="220835">
                <a:tc>
                  <a:txBody>
                    <a:bodyPr/>
                    <a:lstStyle/>
                    <a:p>
                      <a:pPr algn="l" fontAlgn="t"/>
                      <a:r>
                        <a:rPr lang="fil-PH" sz="1100" b="1" i="0" u="none" strike="noStrike" dirty="0" smtClean="0">
                          <a:solidFill>
                            <a:schemeClr val="tx1">
                              <a:lumMod val="65000"/>
                              <a:lumOff val="35000"/>
                            </a:schemeClr>
                          </a:solidFill>
                          <a:latin typeface="Optimum"/>
                        </a:rPr>
                        <a:t>Provisions</a:t>
                      </a:r>
                      <a:endParaRPr lang="fil-PH" sz="1100" b="1"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c>
                  <a:txBody>
                    <a:bodyPr/>
                    <a:lstStyle/>
                    <a:p>
                      <a:pPr algn="l" fontAlgn="t"/>
                      <a:r>
                        <a:rPr lang="fil-PH" sz="1100" b="0" i="0" u="none" strike="noStrike" dirty="0" smtClean="0">
                          <a:solidFill>
                            <a:schemeClr val="tx1">
                              <a:lumMod val="65000"/>
                              <a:lumOff val="35000"/>
                            </a:schemeClr>
                          </a:solidFill>
                          <a:latin typeface="Optimum"/>
                        </a:rPr>
                        <a:t>Space</a:t>
                      </a:r>
                      <a:r>
                        <a:rPr lang="fil-PH" sz="1100" b="0" i="0" u="none" strike="noStrike" baseline="0" dirty="0" smtClean="0">
                          <a:solidFill>
                            <a:schemeClr val="tx1">
                              <a:lumMod val="65000"/>
                              <a:lumOff val="35000"/>
                            </a:schemeClr>
                          </a:solidFill>
                          <a:latin typeface="Optimum"/>
                        </a:rPr>
                        <a:t> for two</a:t>
                      </a:r>
                      <a:r>
                        <a:rPr lang="fil-PH" sz="1100" b="0" i="0" u="none" strike="noStrike" dirty="0" smtClean="0">
                          <a:solidFill>
                            <a:schemeClr val="tx1">
                              <a:lumMod val="65000"/>
                              <a:lumOff val="35000"/>
                            </a:schemeClr>
                          </a:solidFill>
                          <a:latin typeface="Optimum"/>
                        </a:rPr>
                        <a:t> window-type</a:t>
                      </a:r>
                      <a:r>
                        <a:rPr lang="fil-PH" sz="1100" b="0" i="0" u="none" strike="noStrike" baseline="0" dirty="0" smtClean="0">
                          <a:solidFill>
                            <a:schemeClr val="tx1">
                              <a:lumMod val="65000"/>
                              <a:lumOff val="35000"/>
                            </a:schemeClr>
                          </a:solidFill>
                          <a:latin typeface="Optimum"/>
                        </a:rPr>
                        <a:t> </a:t>
                      </a:r>
                      <a:r>
                        <a:rPr lang="fil-PH" sz="1100" b="0" i="0" u="none" strike="noStrike" dirty="0" smtClean="0">
                          <a:solidFill>
                            <a:schemeClr val="tx1">
                              <a:lumMod val="65000"/>
                              <a:lumOff val="35000"/>
                            </a:schemeClr>
                          </a:solidFill>
                          <a:latin typeface="Optimum"/>
                        </a:rPr>
                        <a:t>ACU opening</a:t>
                      </a:r>
                      <a:endParaRPr lang="fil-PH" sz="1100" b="0"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r>
              <a:tr h="220835">
                <a:tc>
                  <a:txBody>
                    <a:bodyPr/>
                    <a:lstStyle/>
                    <a:p>
                      <a:pPr algn="l" fontAlgn="t"/>
                      <a:endParaRPr lang="fil-PH" sz="1100" b="1"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chemeClr val="tx1">
                              <a:lumMod val="65000"/>
                              <a:lumOff val="35000"/>
                            </a:schemeClr>
                          </a:solidFill>
                          <a:latin typeface="Optimum"/>
                        </a:rPr>
                        <a:t>Telephone, c</a:t>
                      </a:r>
                      <a:r>
                        <a:rPr lang="fil-PH" sz="1100" b="0" i="0" u="none" strike="noStrike" dirty="0" smtClean="0">
                          <a:solidFill>
                            <a:schemeClr val="tx1">
                              <a:lumMod val="65000"/>
                              <a:lumOff val="35000"/>
                            </a:schemeClr>
                          </a:solidFill>
                          <a:latin typeface="Optimum"/>
                        </a:rPr>
                        <a:t>able TV</a:t>
                      </a:r>
                      <a:r>
                        <a:rPr lang="en-US" sz="1100" b="0" i="0" u="none" strike="noStrike" dirty="0" smtClean="0">
                          <a:solidFill>
                            <a:schemeClr val="tx1">
                              <a:lumMod val="65000"/>
                              <a:lumOff val="35000"/>
                            </a:schemeClr>
                          </a:solidFill>
                          <a:latin typeface="Optimum"/>
                        </a:rPr>
                        <a:t> and internet connection</a:t>
                      </a:r>
                    </a:p>
                  </a:txBody>
                  <a:tcPr marL="7291" marR="7291" marT="7291" marB="0">
                    <a:lnL>
                      <a:noFill/>
                    </a:lnL>
                    <a:lnR>
                      <a:noFill/>
                    </a:lnR>
                    <a:lnT>
                      <a:noFill/>
                    </a:lnT>
                    <a:lnB>
                      <a:noFill/>
                    </a:lnB>
                  </a:tcPr>
                </a:tc>
              </a:tr>
              <a:tr h="213965">
                <a:tc>
                  <a:txBody>
                    <a:bodyPr/>
                    <a:lstStyle/>
                    <a:p>
                      <a:pPr algn="l" fontAlgn="t"/>
                      <a:r>
                        <a:rPr lang="fil-PH" sz="1100" b="1" i="0" u="none" strike="noStrike" smtClean="0">
                          <a:solidFill>
                            <a:schemeClr val="tx1">
                              <a:lumMod val="65000"/>
                              <a:lumOff val="35000"/>
                            </a:schemeClr>
                          </a:solidFill>
                          <a:latin typeface="Optimum"/>
                        </a:rPr>
                        <a:t>Fire Safety</a:t>
                      </a:r>
                      <a:endParaRPr lang="fil-PH" sz="1100" b="1"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chemeClr val="tx1">
                              <a:lumMod val="65000"/>
                              <a:lumOff val="35000"/>
                            </a:schemeClr>
                          </a:solidFill>
                          <a:latin typeface="Optimum"/>
                        </a:rPr>
                        <a:t>Smoke</a:t>
                      </a:r>
                      <a:r>
                        <a:rPr lang="en-US" sz="1100" b="0" i="0" u="none" strike="noStrike" baseline="0" dirty="0" smtClean="0">
                          <a:solidFill>
                            <a:schemeClr val="tx1">
                              <a:lumMod val="65000"/>
                              <a:lumOff val="35000"/>
                            </a:schemeClr>
                          </a:solidFill>
                          <a:latin typeface="Optimum"/>
                        </a:rPr>
                        <a:t> detector and sprinkler system</a:t>
                      </a:r>
                      <a:endParaRPr lang="en-US" sz="1100" b="0"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r>
              <a:tr h="213965">
                <a:tc>
                  <a:txBody>
                    <a:bodyPr/>
                    <a:lstStyle/>
                    <a:p>
                      <a:pPr algn="l" fontAlgn="t"/>
                      <a:r>
                        <a:rPr lang="fil-PH" sz="1100" b="1" i="0" u="none" strike="noStrike" dirty="0" smtClean="0">
                          <a:solidFill>
                            <a:schemeClr val="tx1">
                              <a:lumMod val="65000"/>
                              <a:lumOff val="35000"/>
                            </a:schemeClr>
                          </a:solidFill>
                          <a:latin typeface="Optimum"/>
                        </a:rPr>
                        <a:t>Electrical</a:t>
                      </a:r>
                      <a:endParaRPr lang="fil-PH" sz="1100" b="1"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c>
                  <a:txBody>
                    <a:bodyPr/>
                    <a:lstStyle/>
                    <a:p>
                      <a:pPr algn="l" fontAlgn="t"/>
                      <a:r>
                        <a:rPr lang="en-US" sz="1100" b="0" i="0" u="none" strike="noStrike" dirty="0" smtClean="0">
                          <a:solidFill>
                            <a:schemeClr val="tx1">
                              <a:lumMod val="65000"/>
                              <a:lumOff val="35000"/>
                            </a:schemeClr>
                          </a:solidFill>
                          <a:latin typeface="Optimum"/>
                        </a:rPr>
                        <a:t>Lighting, switches and receptacles, ACU power</a:t>
                      </a:r>
                      <a:r>
                        <a:rPr lang="en-US" sz="1100" b="0" i="0" u="none" strike="noStrike" baseline="0" dirty="0" smtClean="0">
                          <a:solidFill>
                            <a:schemeClr val="tx1">
                              <a:lumMod val="65000"/>
                              <a:lumOff val="35000"/>
                            </a:schemeClr>
                          </a:solidFill>
                          <a:latin typeface="Optimum"/>
                        </a:rPr>
                        <a:t> outlets</a:t>
                      </a:r>
                      <a:endParaRPr lang="fil-PH" sz="1100" b="0"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r>
              <a:tr h="22083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il-PH" sz="1100" b="1" i="0" u="none" strike="noStrike" dirty="0" smtClean="0">
                          <a:solidFill>
                            <a:schemeClr val="tx1">
                              <a:lumMod val="65000"/>
                              <a:lumOff val="35000"/>
                            </a:schemeClr>
                          </a:solidFill>
                          <a:latin typeface="Optimum"/>
                        </a:rPr>
                        <a:t>Laundry Area</a:t>
                      </a:r>
                    </a:p>
                  </a:txBody>
                  <a:tcPr marL="7291" marR="7291" marT="7291" marB="0">
                    <a:lnL>
                      <a:noFill/>
                    </a:lnL>
                    <a:lnR>
                      <a:noFill/>
                    </a:lnR>
                    <a:lnT>
                      <a:noFill/>
                    </a:lnT>
                    <a:lnB>
                      <a:noFill/>
                    </a:lnB>
                  </a:tcPr>
                </a:tc>
                <a:tc>
                  <a:txBody>
                    <a:bodyPr/>
                    <a:lstStyle/>
                    <a:p>
                      <a:pPr algn="l" fontAlgn="t"/>
                      <a:r>
                        <a:rPr lang="fil-PH" sz="1100" b="0" i="0" u="none" strike="noStrike" dirty="0" smtClean="0">
                          <a:solidFill>
                            <a:schemeClr val="tx1">
                              <a:lumMod val="65000"/>
                              <a:lumOff val="35000"/>
                            </a:schemeClr>
                          </a:solidFill>
                          <a:latin typeface="Optimum"/>
                        </a:rPr>
                        <a:t>1.5sqm</a:t>
                      </a:r>
                      <a:endParaRPr lang="en-US" sz="1100" b="0"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r>
              <a:tr h="22083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fil-PH" sz="1100" b="1" i="0" u="none" strike="noStrike" dirty="0" smtClean="0">
                          <a:solidFill>
                            <a:schemeClr val="tx1">
                              <a:lumMod val="65000"/>
                              <a:lumOff val="35000"/>
                            </a:schemeClr>
                          </a:solidFill>
                          <a:latin typeface="Optimum"/>
                        </a:rPr>
                        <a:t>Balcony</a:t>
                      </a:r>
                    </a:p>
                  </a:txBody>
                  <a:tcPr marL="7291" marR="7291" marT="7291" marB="0">
                    <a:lnL>
                      <a:noFill/>
                    </a:lnL>
                    <a:lnR>
                      <a:noFill/>
                    </a:lnR>
                    <a:lnT>
                      <a:noFill/>
                    </a:lnT>
                    <a:lnB>
                      <a:noFill/>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chemeClr val="tx1">
                              <a:lumMod val="65000"/>
                              <a:lumOff val="35000"/>
                            </a:schemeClr>
                          </a:solidFill>
                          <a:latin typeface="Optimum"/>
                        </a:rPr>
                        <a:t>4.5sqm on ground floor units</a:t>
                      </a:r>
                    </a:p>
                  </a:txBody>
                  <a:tcPr marL="7291" marR="7291" marT="7291" marB="0">
                    <a:lnL>
                      <a:noFill/>
                    </a:lnL>
                    <a:lnR>
                      <a:noFill/>
                    </a:lnR>
                    <a:lnT>
                      <a:noFill/>
                    </a:lnT>
                    <a:lnB>
                      <a:noFill/>
                    </a:lnB>
                  </a:tcPr>
                </a:tc>
              </a:tr>
              <a:tr h="190859">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fil-PH" sz="1100" b="1" i="0" u="none" strike="noStrike" dirty="0" smtClean="0">
                        <a:solidFill>
                          <a:schemeClr val="tx1">
                            <a:lumMod val="65000"/>
                            <a:lumOff val="35000"/>
                          </a:schemeClr>
                        </a:solidFill>
                        <a:latin typeface="Optimum"/>
                      </a:endParaRPr>
                    </a:p>
                  </a:txBody>
                  <a:tcPr marL="7291" marR="7291" marT="7291" marB="0">
                    <a:lnL>
                      <a:noFill/>
                    </a:lnL>
                    <a:lnR>
                      <a:noFill/>
                    </a:lnR>
                    <a:lnT>
                      <a:noFill/>
                    </a:lnT>
                    <a:lnB>
                      <a:noFill/>
                    </a:lnB>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b="0" i="0" u="none" strike="noStrike" dirty="0" smtClean="0">
                          <a:solidFill>
                            <a:schemeClr val="tx1">
                              <a:lumMod val="65000"/>
                              <a:lumOff val="35000"/>
                            </a:schemeClr>
                          </a:solidFill>
                          <a:latin typeface="Optimum"/>
                        </a:rPr>
                        <a:t>2.6sqm to</a:t>
                      </a:r>
                      <a:r>
                        <a:rPr lang="en-US" sz="1100" b="0" i="0" u="none" strike="noStrike" baseline="0" dirty="0" smtClean="0">
                          <a:solidFill>
                            <a:schemeClr val="tx1">
                              <a:lumMod val="65000"/>
                              <a:lumOff val="35000"/>
                            </a:schemeClr>
                          </a:solidFill>
                          <a:latin typeface="Optimum"/>
                        </a:rPr>
                        <a:t> 4.5sqm </a:t>
                      </a:r>
                      <a:r>
                        <a:rPr lang="en-US" sz="1100" b="0" i="0" u="none" strike="noStrike" dirty="0" smtClean="0">
                          <a:solidFill>
                            <a:schemeClr val="tx1">
                              <a:lumMod val="65000"/>
                              <a:lumOff val="35000"/>
                            </a:schemeClr>
                          </a:solidFill>
                          <a:latin typeface="Optimum"/>
                        </a:rPr>
                        <a:t>on upper floor units</a:t>
                      </a:r>
                      <a:endParaRPr lang="fil-PH" sz="1100" b="0"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r>
              <a:tr h="342447">
                <a:tc>
                  <a:txBody>
                    <a:bodyPr/>
                    <a:lstStyle/>
                    <a:p>
                      <a:pPr algn="l" fontAlgn="t"/>
                      <a:r>
                        <a:rPr lang="fil-PH" sz="1100" b="1" i="0" u="none" strike="noStrike" dirty="0" smtClean="0">
                          <a:solidFill>
                            <a:schemeClr val="tx1">
                              <a:lumMod val="65000"/>
                              <a:lumOff val="35000"/>
                            </a:schemeClr>
                          </a:solidFill>
                          <a:latin typeface="Optimum"/>
                        </a:rPr>
                        <a:t>Ceiling Height</a:t>
                      </a:r>
                      <a:endParaRPr lang="fil-PH" sz="1100" b="1"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c>
                  <a:txBody>
                    <a:bodyPr/>
                    <a:lstStyle/>
                    <a:p>
                      <a:pPr algn="l" fontAlgn="t"/>
                      <a:r>
                        <a:rPr lang="fil-PH" sz="1100" b="0" i="0" u="none" strike="noStrike" dirty="0" smtClean="0">
                          <a:solidFill>
                            <a:schemeClr val="tx1">
                              <a:lumMod val="65000"/>
                              <a:lumOff val="35000"/>
                            </a:schemeClr>
                          </a:solidFill>
                          <a:latin typeface="Optimum"/>
                        </a:rPr>
                        <a:t>2.4m</a:t>
                      </a:r>
                      <a:endParaRPr lang="fil-PH" sz="1100" b="0" i="0" u="none" strike="noStrike" dirty="0">
                        <a:solidFill>
                          <a:schemeClr val="tx1">
                            <a:lumMod val="65000"/>
                            <a:lumOff val="35000"/>
                          </a:schemeClr>
                        </a:solidFill>
                        <a:latin typeface="Optimum"/>
                      </a:endParaRPr>
                    </a:p>
                  </a:txBody>
                  <a:tcPr marL="7291" marR="7291" marT="7291" marB="0">
                    <a:lnL>
                      <a:noFill/>
                    </a:lnL>
                    <a:lnR>
                      <a:noFill/>
                    </a:lnR>
                    <a:lnT>
                      <a:noFill/>
                    </a:lnT>
                    <a:lnB>
                      <a:noFill/>
                    </a:lnB>
                  </a:tcPr>
                </a:tc>
              </a:tr>
            </a:tbl>
          </a:graphicData>
        </a:graphic>
      </p:graphicFrame>
      <p:sp>
        <p:nvSpPr>
          <p:cNvPr id="12" name="Rectangle 11"/>
          <p:cNvSpPr/>
          <p:nvPr/>
        </p:nvSpPr>
        <p:spPr>
          <a:xfrm>
            <a:off x="0" y="8682335"/>
            <a:ext cx="4724400" cy="461665"/>
          </a:xfrm>
          <a:prstGeom prst="rect">
            <a:avLst/>
          </a:prstGeom>
          <a:solidFill>
            <a:schemeClr val="bg1"/>
          </a:solidFill>
        </p:spPr>
        <p:txBody>
          <a:bodyPr wrap="square">
            <a:spAutoFit/>
          </a:bodyPr>
          <a:lstStyle/>
          <a:p>
            <a:r>
              <a:rPr lang="en-PH" sz="600" dirty="0">
                <a:solidFill>
                  <a:schemeClr val="tx1">
                    <a:lumMod val="65000"/>
                    <a:lumOff val="35000"/>
                  </a:schemeClr>
                </a:solidFill>
                <a:latin typeface="Optimum" pitchFamily="2" charset="0"/>
                <a:ea typeface="Verdana" pitchFamily="34" charset="0"/>
                <a:cs typeface="Verdana" pitchFamily="34" charset="0"/>
              </a:rPr>
              <a:t>INFORMATION AS SEPT </a:t>
            </a:r>
            <a:r>
              <a:rPr lang="en-PH" sz="600" dirty="0" smtClean="0">
                <a:solidFill>
                  <a:schemeClr val="tx1">
                    <a:lumMod val="65000"/>
                    <a:lumOff val="35000"/>
                  </a:schemeClr>
                </a:solidFill>
                <a:latin typeface="Optimum" pitchFamily="2" charset="0"/>
                <a:ea typeface="Verdana" pitchFamily="34" charset="0"/>
                <a:cs typeface="Verdana" pitchFamily="34" charset="0"/>
              </a:rPr>
              <a:t>26</a:t>
            </a:r>
            <a:r>
              <a:rPr lang="en-US" sz="600" dirty="0" smtClean="0">
                <a:solidFill>
                  <a:schemeClr val="tx1">
                    <a:lumMod val="65000"/>
                    <a:lumOff val="35000"/>
                  </a:schemeClr>
                </a:solidFill>
                <a:latin typeface="Optimum" pitchFamily="2" charset="0"/>
                <a:ea typeface="Verdana" pitchFamily="34" charset="0"/>
                <a:cs typeface="Verdana" pitchFamily="34" charset="0"/>
              </a:rPr>
              <a:t>, </a:t>
            </a:r>
            <a:r>
              <a:rPr lang="en-US" sz="600" dirty="0">
                <a:solidFill>
                  <a:schemeClr val="tx1">
                    <a:lumMod val="65000"/>
                    <a:lumOff val="35000"/>
                  </a:schemeClr>
                </a:solidFill>
                <a:latin typeface="Optimum" pitchFamily="2" charset="0"/>
                <a:ea typeface="Verdana" pitchFamily="34" charset="0"/>
                <a:cs typeface="Verdana" pitchFamily="34" charset="0"/>
              </a:rPr>
              <a:t>2013. </a:t>
            </a:r>
            <a:r>
              <a:rPr lang="en-US" sz="600" dirty="0" smtClean="0">
                <a:solidFill>
                  <a:schemeClr val="tx1">
                    <a:lumMod val="65000"/>
                    <a:lumOff val="35000"/>
                  </a:schemeClr>
                </a:solidFill>
                <a:latin typeface="Optimum" pitchFamily="2" charset="0"/>
              </a:rPr>
              <a:t>HLURB LTS#: 26915</a:t>
            </a:r>
            <a:endParaRPr lang="en-US" sz="600" dirty="0">
              <a:solidFill>
                <a:schemeClr val="tx1">
                  <a:lumMod val="65000"/>
                  <a:lumOff val="35000"/>
                </a:schemeClr>
              </a:solidFill>
              <a:latin typeface="Optimum" pitchFamily="2" charset="0"/>
              <a:ea typeface="Verdana" pitchFamily="34" charset="0"/>
              <a:cs typeface="Verdana" pitchFamily="34" charset="0"/>
            </a:endParaRPr>
          </a:p>
          <a:p>
            <a:r>
              <a:rPr lang="en-US" sz="600" dirty="0">
                <a:solidFill>
                  <a:schemeClr val="tx1">
                    <a:lumMod val="65000"/>
                    <a:lumOff val="35000"/>
                  </a:schemeClr>
                </a:solidFill>
                <a:latin typeface="Optimum" pitchFamily="2" charset="0"/>
                <a:ea typeface="Verdana" pitchFamily="34" charset="0"/>
                <a:cs typeface="Verdana" pitchFamily="34" charset="0"/>
              </a:rPr>
              <a:t>The developer reserves the right to change, alter and /or improve specifications and details appearing herein without prior notice. The information in this material is for identification and reference purposes only and does not authorize any person to render any representation or warranty regarding this project.</a:t>
            </a:r>
          </a:p>
        </p:txBody>
      </p:sp>
      <p:pic>
        <p:nvPicPr>
          <p:cNvPr id="2052" name="Picture 4" descr="\\domain\Marketing\Marketing_Member\_LESTER\_APP_materials\floor layouts\APP floor plan - 4th to 5th A.png"/>
          <p:cNvPicPr>
            <a:picLocks noChangeAspect="1" noChangeArrowheads="1"/>
          </p:cNvPicPr>
          <p:nvPr/>
        </p:nvPicPr>
        <p:blipFill>
          <a:blip r:embed="rId2" cstate="print"/>
          <a:stretch>
            <a:fillRect/>
          </a:stretch>
        </p:blipFill>
        <p:spPr bwMode="auto">
          <a:xfrm>
            <a:off x="1022117" y="1219200"/>
            <a:ext cx="2280929" cy="3252788"/>
          </a:xfrm>
          <a:prstGeom prst="rect">
            <a:avLst/>
          </a:prstGeom>
          <a:noFill/>
        </p:spPr>
      </p:pic>
      <p:pic>
        <p:nvPicPr>
          <p:cNvPr id="2053" name="Picture 5" descr="\\domain\Marketing\Marketing_Member\_LESTER\_APP_materials\floor layouts\APP building plan - 2nd to 3rd C.png"/>
          <p:cNvPicPr>
            <a:picLocks noChangeAspect="1" noChangeArrowheads="1"/>
          </p:cNvPicPr>
          <p:nvPr/>
        </p:nvPicPr>
        <p:blipFill>
          <a:blip r:embed="rId3" cstate="print"/>
          <a:srcRect/>
          <a:stretch>
            <a:fillRect/>
          </a:stretch>
        </p:blipFill>
        <p:spPr bwMode="auto">
          <a:xfrm>
            <a:off x="3679429" y="1219200"/>
            <a:ext cx="2280996" cy="32527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752600" y="5867400"/>
            <a:ext cx="3962400" cy="3124200"/>
          </a:xfrm>
          <a:prstGeom prst="rect">
            <a:avLst/>
          </a:prstGeom>
          <a:noFill/>
          <a:ln w="9525">
            <a:noFill/>
            <a:miter lim="800000"/>
            <a:headEnd/>
            <a:tailEnd/>
          </a:ln>
        </p:spPr>
        <p:txBody>
          <a:bodyPr/>
          <a:lstStyle/>
          <a:p>
            <a:pPr>
              <a:buFont typeface="Arial" pitchFamily="34" charset="0"/>
              <a:buChar char="•"/>
            </a:pPr>
            <a:r>
              <a:rPr lang="en-US" sz="1400" dirty="0">
                <a:solidFill>
                  <a:schemeClr val="tx1">
                    <a:lumMod val="50000"/>
                    <a:lumOff val="50000"/>
                  </a:schemeClr>
                </a:solidFill>
                <a:latin typeface="Optimum" pitchFamily="2" charset="0"/>
              </a:rPr>
              <a:t> </a:t>
            </a:r>
            <a:r>
              <a:rPr lang="en-US" sz="1500" dirty="0">
                <a:solidFill>
                  <a:schemeClr val="tx1">
                    <a:lumMod val="50000"/>
                    <a:lumOff val="50000"/>
                  </a:schemeClr>
                </a:solidFill>
                <a:latin typeface="Optimum" pitchFamily="2" charset="0"/>
              </a:rPr>
              <a:t>Low density 5-storey walkup type</a:t>
            </a:r>
          </a:p>
          <a:p>
            <a:pPr lvl="0">
              <a:buFont typeface="Arial" pitchFamily="34" charset="0"/>
              <a:buChar char="•"/>
            </a:pPr>
            <a:r>
              <a:rPr lang="en-US" sz="1500" dirty="0">
                <a:solidFill>
                  <a:schemeClr val="tx1">
                    <a:lumMod val="50000"/>
                    <a:lumOff val="50000"/>
                  </a:schemeClr>
                </a:solidFill>
                <a:latin typeface="Optimum" pitchFamily="2" charset="0"/>
              </a:rPr>
              <a:t> 90 units per building</a:t>
            </a:r>
          </a:p>
          <a:p>
            <a:pPr>
              <a:buFont typeface="Arial" pitchFamily="34" charset="0"/>
              <a:buChar char="•"/>
            </a:pPr>
            <a:r>
              <a:rPr lang="en-US" sz="1500" dirty="0">
                <a:solidFill>
                  <a:schemeClr val="tx1">
                    <a:lumMod val="50000"/>
                    <a:lumOff val="50000"/>
                  </a:schemeClr>
                </a:solidFill>
                <a:latin typeface="Optimum" pitchFamily="2" charset="0"/>
              </a:rPr>
              <a:t> 30.6 to 32.5sqm units </a:t>
            </a:r>
          </a:p>
          <a:p>
            <a:pPr>
              <a:buFont typeface="Arial" pitchFamily="34" charset="0"/>
              <a:buChar char="•"/>
            </a:pPr>
            <a:r>
              <a:rPr lang="en-US" sz="1500" dirty="0">
                <a:solidFill>
                  <a:schemeClr val="tx1">
                    <a:lumMod val="50000"/>
                    <a:lumOff val="50000"/>
                  </a:schemeClr>
                </a:solidFill>
                <a:latin typeface="Optimum" pitchFamily="2" charset="0"/>
              </a:rPr>
              <a:t> Exclusive sky-lit atrium per building</a:t>
            </a:r>
          </a:p>
          <a:p>
            <a:pPr lvl="0">
              <a:buFont typeface="Arial" pitchFamily="34" charset="0"/>
              <a:buChar char="•"/>
            </a:pPr>
            <a:r>
              <a:rPr lang="en-US" sz="1500" dirty="0" smtClean="0">
                <a:solidFill>
                  <a:schemeClr val="tx1">
                    <a:lumMod val="50000"/>
                    <a:lumOff val="50000"/>
                  </a:schemeClr>
                </a:solidFill>
                <a:latin typeface="Optimum" pitchFamily="2" charset="0"/>
              </a:rPr>
              <a:t> Fire </a:t>
            </a:r>
            <a:r>
              <a:rPr lang="en-US" sz="1500" dirty="0">
                <a:solidFill>
                  <a:schemeClr val="tx1">
                    <a:lumMod val="50000"/>
                    <a:lumOff val="50000"/>
                  </a:schemeClr>
                </a:solidFill>
                <a:latin typeface="Optimum" pitchFamily="2" charset="0"/>
              </a:rPr>
              <a:t>alarms and sprinkler system</a:t>
            </a:r>
            <a:endParaRPr lang="fil-PH" sz="1500" dirty="0">
              <a:solidFill>
                <a:schemeClr val="tx1">
                  <a:lumMod val="50000"/>
                  <a:lumOff val="50000"/>
                </a:schemeClr>
              </a:solidFill>
              <a:latin typeface="Optimum" pitchFamily="2" charset="0"/>
            </a:endParaRPr>
          </a:p>
          <a:p>
            <a:pPr lvl="0">
              <a:buFont typeface="Arial" pitchFamily="34" charset="0"/>
              <a:buChar char="•"/>
            </a:pPr>
            <a:r>
              <a:rPr lang="en-US" sz="1500" dirty="0">
                <a:solidFill>
                  <a:schemeClr val="tx1">
                    <a:lumMod val="50000"/>
                    <a:lumOff val="50000"/>
                  </a:schemeClr>
                </a:solidFill>
                <a:latin typeface="Optimum" pitchFamily="2" charset="0"/>
              </a:rPr>
              <a:t> Fire-hose cabinets on every floor</a:t>
            </a:r>
          </a:p>
          <a:p>
            <a:pPr>
              <a:buFont typeface="Arial" pitchFamily="34" charset="0"/>
              <a:buChar char="•"/>
            </a:pPr>
            <a:r>
              <a:rPr lang="en-US" sz="1500" dirty="0">
                <a:solidFill>
                  <a:schemeClr val="tx1">
                    <a:lumMod val="50000"/>
                    <a:lumOff val="50000"/>
                  </a:schemeClr>
                </a:solidFill>
                <a:latin typeface="Optimum" pitchFamily="2" charset="0"/>
              </a:rPr>
              <a:t> Ramp for people with disabilities</a:t>
            </a:r>
          </a:p>
          <a:p>
            <a:pPr>
              <a:buFont typeface="Arial" pitchFamily="34" charset="0"/>
              <a:buChar char="•"/>
            </a:pPr>
            <a:r>
              <a:rPr lang="en-US" sz="1500" dirty="0">
                <a:solidFill>
                  <a:schemeClr val="tx1">
                    <a:lumMod val="50000"/>
                    <a:lumOff val="50000"/>
                  </a:schemeClr>
                </a:solidFill>
                <a:latin typeface="Optimum" pitchFamily="2" charset="0"/>
              </a:rPr>
              <a:t> Emergency lights for common areas</a:t>
            </a:r>
            <a:endParaRPr lang="fil-PH" sz="1500" dirty="0">
              <a:solidFill>
                <a:schemeClr val="tx1">
                  <a:lumMod val="50000"/>
                  <a:lumOff val="50000"/>
                </a:schemeClr>
              </a:solidFill>
              <a:latin typeface="Optimum" pitchFamily="2" charset="0"/>
            </a:endParaRPr>
          </a:p>
          <a:p>
            <a:pPr>
              <a:buFont typeface="Arial" pitchFamily="34" charset="0"/>
              <a:buChar char="•"/>
            </a:pPr>
            <a:endParaRPr lang="en-US" sz="1400" dirty="0">
              <a:solidFill>
                <a:schemeClr val="tx1">
                  <a:lumMod val="50000"/>
                  <a:lumOff val="50000"/>
                </a:schemeClr>
              </a:solidFill>
              <a:latin typeface="Optimum" pitchFamily="2" charset="0"/>
            </a:endParaRPr>
          </a:p>
          <a:p>
            <a:pPr lvl="0">
              <a:lnSpc>
                <a:spcPts val="2000"/>
              </a:lnSpc>
              <a:spcBef>
                <a:spcPts val="150"/>
              </a:spcBef>
            </a:pPr>
            <a:endParaRPr lang="fil-PH" sz="1400" dirty="0" smtClean="0">
              <a:solidFill>
                <a:schemeClr val="tx1">
                  <a:lumMod val="50000"/>
                  <a:lumOff val="50000"/>
                </a:schemeClr>
              </a:solidFill>
              <a:latin typeface="Optimum" pitchFamily="2" charset="0"/>
            </a:endParaRPr>
          </a:p>
        </p:txBody>
      </p:sp>
      <p:sp>
        <p:nvSpPr>
          <p:cNvPr id="7" name="Title 1"/>
          <p:cNvSpPr txBox="1">
            <a:spLocks/>
          </p:cNvSpPr>
          <p:nvPr/>
        </p:nvSpPr>
        <p:spPr>
          <a:xfrm>
            <a:off x="-838200" y="5029200"/>
            <a:ext cx="7010400" cy="1143000"/>
          </a:xfrm>
          <a:prstGeom prst="rect">
            <a:avLst/>
          </a:prstGeom>
        </p:spPr>
        <p:txBody>
          <a:bodyPr vert="horz" lIns="91440" tIns="45720" rIns="91440" bIns="45720" rtlCol="0" anchor="ctr">
            <a:normAutofit/>
          </a:bodyPr>
          <a:lstStyle/>
          <a:p>
            <a:pPr marL="342900" marR="0" lvl="0" indent="-342900" algn="ctr" defTabSz="914400" rtl="0" eaLnBrk="1" fontAlgn="auto" latinLnBrk="0" hangingPunct="1">
              <a:lnSpc>
                <a:spcPct val="80000"/>
              </a:lnSpc>
              <a:spcBef>
                <a:spcPct val="20000"/>
              </a:spcBef>
              <a:spcAft>
                <a:spcPts val="0"/>
              </a:spcAft>
              <a:buClrTx/>
              <a:buSzTx/>
              <a:buFontTx/>
              <a:buNone/>
              <a:tabLst/>
              <a:defRPr/>
            </a:pPr>
            <a:r>
              <a:rPr kumimoji="0" lang="en-US" sz="1900" b="1" i="0" u="none" strike="noStrike" kern="1200" cap="none" spc="0" normalizeH="0" baseline="0" noProof="0" dirty="0" smtClean="0">
                <a:ln>
                  <a:noFill/>
                </a:ln>
                <a:solidFill>
                  <a:schemeClr val="tx1">
                    <a:lumMod val="75000"/>
                    <a:lumOff val="25000"/>
                  </a:schemeClr>
                </a:solidFill>
                <a:effectLst/>
                <a:uLnTx/>
                <a:uFillTx/>
                <a:latin typeface="Optimum" pitchFamily="2" charset="0"/>
                <a:ea typeface="ＭＳ Ｐゴシック" pitchFamily="34" charset="-128"/>
                <a:cs typeface="+mj-cs"/>
              </a:rPr>
              <a:t>Building Features</a:t>
            </a:r>
            <a:endParaRPr kumimoji="0" lang="en-US" sz="1900" b="1" i="0" u="none" strike="noStrike" kern="1200" cap="none" spc="0" normalizeH="0" baseline="0" noProof="0" dirty="0" smtClean="0">
              <a:ln>
                <a:noFill/>
              </a:ln>
              <a:solidFill>
                <a:schemeClr val="tx1">
                  <a:lumMod val="75000"/>
                  <a:lumOff val="25000"/>
                </a:schemeClr>
              </a:solidFill>
              <a:effectLst/>
              <a:uLnTx/>
              <a:uFillTx/>
              <a:latin typeface="Optimum" pitchFamily="2" charset="0"/>
              <a:ea typeface="Verdana" pitchFamily="34" charset="0"/>
              <a:cs typeface="Verdana" pitchFamily="34" charset="0"/>
            </a:endParaRPr>
          </a:p>
        </p:txBody>
      </p:sp>
      <p:sp>
        <p:nvSpPr>
          <p:cNvPr id="8" name="Rectangle 7"/>
          <p:cNvSpPr/>
          <p:nvPr/>
        </p:nvSpPr>
        <p:spPr>
          <a:xfrm>
            <a:off x="0" y="8682335"/>
            <a:ext cx="4724400" cy="461665"/>
          </a:xfrm>
          <a:prstGeom prst="rect">
            <a:avLst/>
          </a:prstGeom>
          <a:solidFill>
            <a:schemeClr val="bg1"/>
          </a:solidFill>
        </p:spPr>
        <p:txBody>
          <a:bodyPr wrap="square">
            <a:spAutoFit/>
          </a:bodyPr>
          <a:lstStyle/>
          <a:p>
            <a:r>
              <a:rPr lang="en-PH" sz="600" dirty="0">
                <a:solidFill>
                  <a:schemeClr val="tx1">
                    <a:lumMod val="65000"/>
                    <a:lumOff val="35000"/>
                  </a:schemeClr>
                </a:solidFill>
                <a:latin typeface="Optimum" pitchFamily="2" charset="0"/>
                <a:ea typeface="Verdana" pitchFamily="34" charset="0"/>
                <a:cs typeface="Verdana" pitchFamily="34" charset="0"/>
              </a:rPr>
              <a:t>INFORMATION AS SEPT </a:t>
            </a:r>
            <a:r>
              <a:rPr lang="en-PH" sz="600" dirty="0" smtClean="0">
                <a:solidFill>
                  <a:schemeClr val="tx1">
                    <a:lumMod val="65000"/>
                    <a:lumOff val="35000"/>
                  </a:schemeClr>
                </a:solidFill>
                <a:latin typeface="Optimum" pitchFamily="2" charset="0"/>
                <a:ea typeface="Verdana" pitchFamily="34" charset="0"/>
                <a:cs typeface="Verdana" pitchFamily="34" charset="0"/>
              </a:rPr>
              <a:t>26</a:t>
            </a:r>
            <a:r>
              <a:rPr lang="en-US" sz="600" dirty="0" smtClean="0">
                <a:solidFill>
                  <a:schemeClr val="tx1">
                    <a:lumMod val="65000"/>
                    <a:lumOff val="35000"/>
                  </a:schemeClr>
                </a:solidFill>
                <a:latin typeface="Optimum" pitchFamily="2" charset="0"/>
                <a:ea typeface="Verdana" pitchFamily="34" charset="0"/>
                <a:cs typeface="Verdana" pitchFamily="34" charset="0"/>
              </a:rPr>
              <a:t>, </a:t>
            </a:r>
            <a:r>
              <a:rPr lang="en-US" sz="600" dirty="0">
                <a:solidFill>
                  <a:schemeClr val="tx1">
                    <a:lumMod val="65000"/>
                    <a:lumOff val="35000"/>
                  </a:schemeClr>
                </a:solidFill>
                <a:latin typeface="Optimum" pitchFamily="2" charset="0"/>
                <a:ea typeface="Verdana" pitchFamily="34" charset="0"/>
                <a:cs typeface="Verdana" pitchFamily="34" charset="0"/>
              </a:rPr>
              <a:t>2013. </a:t>
            </a:r>
            <a:r>
              <a:rPr lang="en-US" sz="600" dirty="0" smtClean="0">
                <a:solidFill>
                  <a:schemeClr val="tx1">
                    <a:lumMod val="65000"/>
                    <a:lumOff val="35000"/>
                  </a:schemeClr>
                </a:solidFill>
                <a:latin typeface="Optimum" pitchFamily="2" charset="0"/>
              </a:rPr>
              <a:t>HLURB LTS#: 26915</a:t>
            </a:r>
            <a:endParaRPr lang="en-US" sz="600" dirty="0">
              <a:solidFill>
                <a:schemeClr val="tx1">
                  <a:lumMod val="65000"/>
                  <a:lumOff val="35000"/>
                </a:schemeClr>
              </a:solidFill>
              <a:latin typeface="Optimum" pitchFamily="2" charset="0"/>
              <a:ea typeface="Verdana" pitchFamily="34" charset="0"/>
              <a:cs typeface="Verdana" pitchFamily="34" charset="0"/>
            </a:endParaRPr>
          </a:p>
          <a:p>
            <a:r>
              <a:rPr lang="en-US" sz="600" dirty="0">
                <a:solidFill>
                  <a:schemeClr val="tx1">
                    <a:lumMod val="65000"/>
                    <a:lumOff val="35000"/>
                  </a:schemeClr>
                </a:solidFill>
                <a:latin typeface="Optimum" pitchFamily="2" charset="0"/>
                <a:ea typeface="Verdana" pitchFamily="34" charset="0"/>
                <a:cs typeface="Verdana" pitchFamily="34" charset="0"/>
              </a:rPr>
              <a:t>The developer reserves the right to change, alter and /or improve specifications and details appearing herein without prior notice. The information in this material is for identification and reference purposes only and does not authorize any person to render any representation or warranty regarding this project.</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7164"/>
          <a:stretch/>
        </p:blipFill>
        <p:spPr>
          <a:xfrm>
            <a:off x="-76200" y="914401"/>
            <a:ext cx="6934200" cy="4495800"/>
          </a:xfrm>
          <a:prstGeom prst="rect">
            <a:avLst/>
          </a:prstGeom>
          <a:ln>
            <a:solidFill>
              <a:srgbClr val="FFFF00"/>
            </a:solidFill>
          </a:ln>
          <a:effectLst>
            <a:softEdge rad="317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581399" y="6499810"/>
            <a:ext cx="3157275" cy="1613327"/>
          </a:xfrm>
          <a:prstGeom prst="rect">
            <a:avLst/>
          </a:prstGeom>
          <a:noFill/>
        </p:spPr>
        <p:txBody>
          <a:bodyPr wrap="none" rtlCol="0">
            <a:spAutoFit/>
          </a:bodyPr>
          <a:lstStyle/>
          <a:p>
            <a:pPr marL="0" lvl="1">
              <a:buFont typeface="Arial" pitchFamily="34" charset="0"/>
              <a:buChar char="•"/>
            </a:pPr>
            <a:r>
              <a:rPr lang="en-US" sz="1400" dirty="0" smtClean="0">
                <a:solidFill>
                  <a:schemeClr val="tx1">
                    <a:lumMod val="65000"/>
                    <a:lumOff val="35000"/>
                  </a:schemeClr>
                </a:solidFill>
                <a:latin typeface="Optimum" pitchFamily="2" charset="0"/>
              </a:rPr>
              <a:t>  Gate with guard house  </a:t>
            </a:r>
          </a:p>
          <a:p>
            <a:pPr marL="0" lvl="1">
              <a:buFont typeface="Arial" pitchFamily="34" charset="0"/>
              <a:buChar char="•"/>
            </a:pPr>
            <a:r>
              <a:rPr lang="en-US" sz="1400" dirty="0" smtClean="0">
                <a:solidFill>
                  <a:schemeClr val="tx1">
                    <a:lumMod val="65000"/>
                    <a:lumOff val="35000"/>
                  </a:schemeClr>
                </a:solidFill>
                <a:latin typeface="Optimum" pitchFamily="2" charset="0"/>
              </a:rPr>
              <a:t>  24-hour roving security</a:t>
            </a:r>
          </a:p>
          <a:p>
            <a:pPr marL="0" lvl="1">
              <a:buFont typeface="Arial" pitchFamily="34" charset="0"/>
              <a:buChar char="•"/>
            </a:pPr>
            <a:r>
              <a:rPr lang="en-US" sz="1400" dirty="0" smtClean="0">
                <a:solidFill>
                  <a:schemeClr val="tx1">
                    <a:lumMod val="65000"/>
                    <a:lumOff val="35000"/>
                  </a:schemeClr>
                </a:solidFill>
                <a:latin typeface="Optimum" pitchFamily="2" charset="0"/>
              </a:rPr>
              <a:t>  479 Parking slots available</a:t>
            </a:r>
          </a:p>
          <a:p>
            <a:pPr marL="290513" lvl="1" indent="166688">
              <a:buFont typeface="Arial" pitchFamily="34" charset="0"/>
              <a:buChar char="•"/>
            </a:pPr>
            <a:r>
              <a:rPr lang="en-US" sz="1400" dirty="0" smtClean="0">
                <a:solidFill>
                  <a:schemeClr val="tx1">
                    <a:lumMod val="65000"/>
                    <a:lumOff val="35000"/>
                  </a:schemeClr>
                </a:solidFill>
                <a:latin typeface="Optimum" pitchFamily="2" charset="0"/>
              </a:rPr>
              <a:t> Two parking buildings: 312 slots</a:t>
            </a:r>
            <a:endParaRPr lang="fil-PH" sz="1400" dirty="0" smtClean="0">
              <a:solidFill>
                <a:schemeClr val="tx1">
                  <a:lumMod val="65000"/>
                  <a:lumOff val="35000"/>
                </a:schemeClr>
              </a:solidFill>
              <a:latin typeface="Optimum" pitchFamily="2" charset="0"/>
            </a:endParaRPr>
          </a:p>
          <a:p>
            <a:pPr marL="290513" lvl="1" indent="166688">
              <a:buFont typeface="Arial" pitchFamily="34" charset="0"/>
              <a:buChar char="•"/>
            </a:pPr>
            <a:r>
              <a:rPr lang="en-US" sz="1400" dirty="0" smtClean="0">
                <a:solidFill>
                  <a:schemeClr val="tx1">
                    <a:lumMod val="65000"/>
                    <a:lumOff val="35000"/>
                  </a:schemeClr>
                </a:solidFill>
                <a:latin typeface="Optimum" pitchFamily="2" charset="0"/>
              </a:rPr>
              <a:t> On-grade parking: 156 slots</a:t>
            </a:r>
            <a:endParaRPr lang="fil-PH" sz="1400" dirty="0" smtClean="0">
              <a:solidFill>
                <a:schemeClr val="tx1">
                  <a:lumMod val="65000"/>
                  <a:lumOff val="35000"/>
                </a:schemeClr>
              </a:solidFill>
              <a:latin typeface="Optimum" pitchFamily="2" charset="0"/>
            </a:endParaRPr>
          </a:p>
          <a:p>
            <a:pPr>
              <a:lnSpc>
                <a:spcPts val="1800"/>
              </a:lnSpc>
              <a:buFont typeface="Arial" pitchFamily="34" charset="0"/>
              <a:buChar char="•"/>
            </a:pPr>
            <a:r>
              <a:rPr lang="en-US" sz="1400" dirty="0" smtClean="0">
                <a:solidFill>
                  <a:schemeClr val="tx1">
                    <a:lumMod val="65000"/>
                    <a:lumOff val="35000"/>
                  </a:schemeClr>
                </a:solidFill>
                <a:latin typeface="Optimum" pitchFamily="2" charset="0"/>
              </a:rPr>
              <a:t>  Commercial units for lease</a:t>
            </a:r>
            <a:endParaRPr lang="fil-PH" sz="1400" dirty="0" smtClean="0">
              <a:solidFill>
                <a:schemeClr val="tx1">
                  <a:lumMod val="65000"/>
                  <a:lumOff val="35000"/>
                </a:schemeClr>
              </a:solidFill>
              <a:latin typeface="Optimum" pitchFamily="2" charset="0"/>
            </a:endParaRPr>
          </a:p>
          <a:p>
            <a:pPr>
              <a:lnSpc>
                <a:spcPts val="1800"/>
              </a:lnSpc>
              <a:buFont typeface="Arial" pitchFamily="34" charset="0"/>
              <a:buChar char="•"/>
            </a:pPr>
            <a:r>
              <a:rPr lang="en-US" sz="1400" dirty="0" smtClean="0">
                <a:solidFill>
                  <a:schemeClr val="tx1">
                    <a:lumMod val="65000"/>
                    <a:lumOff val="35000"/>
                  </a:schemeClr>
                </a:solidFill>
                <a:latin typeface="Optimum" pitchFamily="2" charset="0"/>
              </a:rPr>
              <a:t>  Sewage treatment plant</a:t>
            </a:r>
            <a:endParaRPr lang="fil-PH" sz="1400" dirty="0" smtClean="0">
              <a:solidFill>
                <a:schemeClr val="tx1">
                  <a:lumMod val="65000"/>
                  <a:lumOff val="35000"/>
                </a:schemeClr>
              </a:solidFill>
              <a:latin typeface="Optimum" pitchFamily="2" charset="0"/>
            </a:endParaRPr>
          </a:p>
        </p:txBody>
      </p:sp>
      <p:sp>
        <p:nvSpPr>
          <p:cNvPr id="7" name="TextBox 6"/>
          <p:cNvSpPr txBox="1"/>
          <p:nvPr/>
        </p:nvSpPr>
        <p:spPr>
          <a:xfrm>
            <a:off x="-3962400" y="3257490"/>
            <a:ext cx="3848100" cy="400110"/>
          </a:xfrm>
          <a:prstGeom prst="rect">
            <a:avLst/>
          </a:prstGeom>
          <a:noFill/>
        </p:spPr>
        <p:txBody>
          <a:bodyPr wrap="square" rtlCol="0">
            <a:spAutoFit/>
          </a:bodyPr>
          <a:lstStyle/>
          <a:p>
            <a:r>
              <a:rPr lang="en-PH" sz="2000" b="1" dirty="0" smtClean="0">
                <a:solidFill>
                  <a:schemeClr val="tx1">
                    <a:lumMod val="50000"/>
                    <a:lumOff val="50000"/>
                  </a:schemeClr>
                </a:solidFill>
                <a:latin typeface="Optimum" pitchFamily="2" charset="0"/>
              </a:rPr>
              <a:t>An Italian-inspired Community</a:t>
            </a:r>
            <a:endParaRPr lang="en-US" sz="2000" b="1" dirty="0">
              <a:solidFill>
                <a:schemeClr val="tx1">
                  <a:lumMod val="50000"/>
                  <a:lumOff val="50000"/>
                </a:schemeClr>
              </a:solidFill>
              <a:latin typeface="Optimum" pitchFamily="2" charset="0"/>
            </a:endParaRPr>
          </a:p>
        </p:txBody>
      </p:sp>
      <p:sp>
        <p:nvSpPr>
          <p:cNvPr id="8" name="Rectangle 7"/>
          <p:cNvSpPr/>
          <p:nvPr/>
        </p:nvSpPr>
        <p:spPr>
          <a:xfrm>
            <a:off x="1752600" y="4191000"/>
            <a:ext cx="269626" cy="276999"/>
          </a:xfrm>
          <a:prstGeom prst="rect">
            <a:avLst/>
          </a:prstGeom>
        </p:spPr>
        <p:txBody>
          <a:bodyPr wrap="none">
            <a:spAutoFit/>
          </a:bodyPr>
          <a:lstStyle/>
          <a:p>
            <a:r>
              <a:rPr lang="en-US" sz="1200" b="1" dirty="0" smtClean="0">
                <a:solidFill>
                  <a:schemeClr val="bg1"/>
                </a:solidFill>
                <a:effectLst>
                  <a:outerShdw blurRad="38100" dist="38100" dir="2700000" algn="tl">
                    <a:srgbClr val="000000">
                      <a:alpha val="43137"/>
                    </a:srgbClr>
                  </a:outerShdw>
                </a:effectLst>
                <a:latin typeface="Optimum" pitchFamily="2" charset="0"/>
              </a:rPr>
              <a:t>1</a:t>
            </a:r>
            <a:endParaRPr lang="en-US" sz="1200" dirty="0">
              <a:solidFill>
                <a:schemeClr val="bg1"/>
              </a:solidFill>
              <a:effectLst>
                <a:outerShdw blurRad="38100" dist="38100" dir="2700000" algn="tl">
                  <a:srgbClr val="000000">
                    <a:alpha val="43137"/>
                  </a:srgbClr>
                </a:outerShdw>
              </a:effectLst>
              <a:latin typeface="Optimum" pitchFamily="2" charset="0"/>
            </a:endParaRPr>
          </a:p>
        </p:txBody>
      </p:sp>
      <p:sp>
        <p:nvSpPr>
          <p:cNvPr id="9" name="Rectangle 8"/>
          <p:cNvSpPr/>
          <p:nvPr/>
        </p:nvSpPr>
        <p:spPr>
          <a:xfrm>
            <a:off x="990600" y="3657600"/>
            <a:ext cx="269626" cy="276999"/>
          </a:xfrm>
          <a:prstGeom prst="rect">
            <a:avLst/>
          </a:prstGeom>
        </p:spPr>
        <p:txBody>
          <a:bodyPr wrap="none">
            <a:spAutoFit/>
          </a:bodyPr>
          <a:lstStyle/>
          <a:p>
            <a:r>
              <a:rPr lang="en-US" sz="1200" b="1" dirty="0" smtClean="0">
                <a:solidFill>
                  <a:schemeClr val="bg1"/>
                </a:solidFill>
                <a:effectLst>
                  <a:outerShdw blurRad="38100" dist="38100" dir="2700000" algn="tl">
                    <a:srgbClr val="000000">
                      <a:alpha val="43137"/>
                    </a:srgbClr>
                  </a:outerShdw>
                </a:effectLst>
                <a:latin typeface="Optimum" pitchFamily="2" charset="0"/>
              </a:rPr>
              <a:t>7</a:t>
            </a:r>
            <a:endParaRPr lang="en-US" sz="1200" dirty="0">
              <a:solidFill>
                <a:schemeClr val="bg1"/>
              </a:solidFill>
              <a:effectLst>
                <a:outerShdw blurRad="38100" dist="38100" dir="2700000" algn="tl">
                  <a:srgbClr val="000000">
                    <a:alpha val="43137"/>
                  </a:srgbClr>
                </a:outerShdw>
              </a:effectLst>
              <a:latin typeface="Optimum" pitchFamily="2" charset="0"/>
            </a:endParaRPr>
          </a:p>
        </p:txBody>
      </p:sp>
      <p:sp>
        <p:nvSpPr>
          <p:cNvPr id="12" name="Rectangle 11"/>
          <p:cNvSpPr/>
          <p:nvPr/>
        </p:nvSpPr>
        <p:spPr>
          <a:xfrm>
            <a:off x="0" y="8682335"/>
            <a:ext cx="4724400" cy="461665"/>
          </a:xfrm>
          <a:prstGeom prst="rect">
            <a:avLst/>
          </a:prstGeom>
          <a:solidFill>
            <a:schemeClr val="bg1"/>
          </a:solidFill>
        </p:spPr>
        <p:txBody>
          <a:bodyPr wrap="square">
            <a:spAutoFit/>
          </a:bodyPr>
          <a:lstStyle/>
          <a:p>
            <a:r>
              <a:rPr lang="en-PH" sz="600" dirty="0">
                <a:solidFill>
                  <a:schemeClr val="tx1">
                    <a:lumMod val="65000"/>
                    <a:lumOff val="35000"/>
                  </a:schemeClr>
                </a:solidFill>
                <a:latin typeface="Optimum" pitchFamily="2" charset="0"/>
                <a:ea typeface="Verdana" pitchFamily="34" charset="0"/>
                <a:cs typeface="Verdana" pitchFamily="34" charset="0"/>
              </a:rPr>
              <a:t>INFORMATION AS SEPT </a:t>
            </a:r>
            <a:r>
              <a:rPr lang="en-PH" sz="600" dirty="0" smtClean="0">
                <a:solidFill>
                  <a:schemeClr val="tx1">
                    <a:lumMod val="65000"/>
                    <a:lumOff val="35000"/>
                  </a:schemeClr>
                </a:solidFill>
                <a:latin typeface="Optimum" pitchFamily="2" charset="0"/>
                <a:ea typeface="Verdana" pitchFamily="34" charset="0"/>
                <a:cs typeface="Verdana" pitchFamily="34" charset="0"/>
              </a:rPr>
              <a:t>26</a:t>
            </a:r>
            <a:r>
              <a:rPr lang="en-US" sz="600" dirty="0" smtClean="0">
                <a:solidFill>
                  <a:schemeClr val="tx1">
                    <a:lumMod val="65000"/>
                    <a:lumOff val="35000"/>
                  </a:schemeClr>
                </a:solidFill>
                <a:latin typeface="Optimum" pitchFamily="2" charset="0"/>
                <a:ea typeface="Verdana" pitchFamily="34" charset="0"/>
                <a:cs typeface="Verdana" pitchFamily="34" charset="0"/>
              </a:rPr>
              <a:t>, </a:t>
            </a:r>
            <a:r>
              <a:rPr lang="en-US" sz="600" dirty="0">
                <a:solidFill>
                  <a:schemeClr val="tx1">
                    <a:lumMod val="65000"/>
                    <a:lumOff val="35000"/>
                  </a:schemeClr>
                </a:solidFill>
                <a:latin typeface="Optimum" pitchFamily="2" charset="0"/>
                <a:ea typeface="Verdana" pitchFamily="34" charset="0"/>
                <a:cs typeface="Verdana" pitchFamily="34" charset="0"/>
              </a:rPr>
              <a:t>2013. </a:t>
            </a:r>
            <a:r>
              <a:rPr lang="en-US" sz="600" dirty="0" smtClean="0">
                <a:solidFill>
                  <a:schemeClr val="tx1">
                    <a:lumMod val="65000"/>
                    <a:lumOff val="35000"/>
                  </a:schemeClr>
                </a:solidFill>
                <a:latin typeface="Optimum" pitchFamily="2" charset="0"/>
              </a:rPr>
              <a:t>HLURB LTS#: 26915</a:t>
            </a:r>
            <a:endParaRPr lang="en-US" sz="600" dirty="0">
              <a:solidFill>
                <a:schemeClr val="tx1">
                  <a:lumMod val="65000"/>
                  <a:lumOff val="35000"/>
                </a:schemeClr>
              </a:solidFill>
              <a:latin typeface="Optimum" pitchFamily="2" charset="0"/>
              <a:ea typeface="Verdana" pitchFamily="34" charset="0"/>
              <a:cs typeface="Verdana" pitchFamily="34" charset="0"/>
            </a:endParaRPr>
          </a:p>
          <a:p>
            <a:r>
              <a:rPr lang="en-US" sz="600" dirty="0">
                <a:solidFill>
                  <a:schemeClr val="tx1">
                    <a:lumMod val="65000"/>
                    <a:lumOff val="35000"/>
                  </a:schemeClr>
                </a:solidFill>
                <a:latin typeface="Optimum" pitchFamily="2" charset="0"/>
                <a:ea typeface="Verdana" pitchFamily="34" charset="0"/>
                <a:cs typeface="Verdana" pitchFamily="34" charset="0"/>
              </a:rPr>
              <a:t>The developer reserves the right to change, alter and /or improve specifications and details appearing herein without prior notice. The information in this material is for identification and reference purposes only and does not authorize any person to render any representation or warranty regarding this project.</a:t>
            </a: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b="9157"/>
          <a:stretch/>
        </p:blipFill>
        <p:spPr>
          <a:xfrm>
            <a:off x="-76200" y="5943600"/>
            <a:ext cx="6916117" cy="3276600"/>
          </a:xfrm>
          <a:prstGeom prst="rect">
            <a:avLst/>
          </a:prstGeom>
          <a:ln>
            <a:solidFill>
              <a:srgbClr val="FFFF00"/>
            </a:solidFill>
          </a:ln>
          <a:effectLst>
            <a:softEdge rad="127000"/>
          </a:effec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0"/>
            <a:ext cx="7010400" cy="3113829"/>
          </a:xfrm>
          <a:prstGeom prst="rect">
            <a:avLst/>
          </a:prstGeom>
          <a:ln>
            <a:solidFill>
              <a:srgbClr val="FFFF00"/>
            </a:solidFill>
          </a:ln>
          <a:effectLst>
            <a:softEdge rad="127000"/>
          </a:effectLst>
        </p:spPr>
      </p:pic>
      <p:pic>
        <p:nvPicPr>
          <p:cNvPr id="13" name="Picture 2" descr="C:\Users\jrbaria\Desktop\Phinma's Training Modules\APP for easel stand SD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930244"/>
            <a:ext cx="6934200" cy="5089556"/>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p:cNvSpPr>
          <p:nvPr/>
        </p:nvSpPr>
        <p:spPr bwMode="auto">
          <a:xfrm>
            <a:off x="762000" y="525780"/>
            <a:ext cx="3592830" cy="2133600"/>
          </a:xfrm>
          <a:prstGeom prst="rect">
            <a:avLst/>
          </a:prstGeom>
          <a:noFill/>
          <a:ln w="12700" cap="rnd">
            <a:noFill/>
            <a:round/>
            <a:headEnd type="none" w="med" len="med"/>
            <a:tailEnd type="none" w="med" len="med"/>
          </a:ln>
        </p:spPr>
        <p:txBody>
          <a:bodyPr lIns="26788" tIns="26788" rIns="26788" bIns="26788"/>
          <a:lstStyle/>
          <a:p>
            <a:pPr algn="just">
              <a:spcBef>
                <a:spcPts val="2391"/>
              </a:spcBef>
            </a:pPr>
            <a:r>
              <a:rPr lang="en-US" sz="1100" spc="-20" dirty="0" smtClean="0">
                <a:solidFill>
                  <a:schemeClr val="tx1">
                    <a:lumMod val="50000"/>
                    <a:lumOff val="50000"/>
                  </a:schemeClr>
                </a:solidFill>
                <a:latin typeface="Optimum" pitchFamily="2" charset="0"/>
                <a:ea typeface="Lucida Grande" charset="0"/>
                <a:cs typeface="Lucida Grande" charset="0"/>
                <a:sym typeface="Lucida Grande" charset="0"/>
              </a:rPr>
              <a:t>Nestled in the prime urban location city of Pasig along Alfonso Sandoval, Pasig City, few minutes away from Mercedes Avenue.</a:t>
            </a:r>
          </a:p>
          <a:p>
            <a:pPr algn="just">
              <a:spcBef>
                <a:spcPts val="2391"/>
              </a:spcBef>
            </a:pPr>
            <a:endParaRPr lang="en-US" sz="1100" spc="-20" dirty="0" smtClean="0">
              <a:solidFill>
                <a:schemeClr val="tx1">
                  <a:lumMod val="50000"/>
                  <a:lumOff val="50000"/>
                </a:schemeClr>
              </a:solidFill>
              <a:latin typeface="Optimum" pitchFamily="2" charset="0"/>
              <a:ea typeface="Lucida Grande" charset="0"/>
              <a:cs typeface="Lucida Grande" charset="0"/>
              <a:sym typeface="Lucida Grande" charset="0"/>
            </a:endParaRPr>
          </a:p>
        </p:txBody>
      </p:sp>
      <p:sp>
        <p:nvSpPr>
          <p:cNvPr id="24" name="TextBox 23"/>
          <p:cNvSpPr txBox="1"/>
          <p:nvPr/>
        </p:nvSpPr>
        <p:spPr>
          <a:xfrm>
            <a:off x="788670" y="5992708"/>
            <a:ext cx="3200400" cy="2277547"/>
          </a:xfrm>
          <a:prstGeom prst="rect">
            <a:avLst/>
          </a:prstGeom>
          <a:noFill/>
        </p:spPr>
        <p:txBody>
          <a:bodyPr wrap="square" rtlCol="0">
            <a:spAutoFit/>
          </a:bodyPr>
          <a:lstStyle/>
          <a:p>
            <a:r>
              <a:rPr lang="fil-PH" sz="1200" b="1" dirty="0" smtClean="0">
                <a:solidFill>
                  <a:schemeClr val="tx1">
                    <a:lumMod val="65000"/>
                    <a:lumOff val="35000"/>
                  </a:schemeClr>
                </a:solidFill>
                <a:latin typeface="Optimum" pitchFamily="2" charset="0"/>
              </a:rPr>
              <a:t>HOSPITALS</a:t>
            </a:r>
          </a:p>
          <a:p>
            <a:r>
              <a:rPr lang="fil-PH" sz="1100" dirty="0" smtClean="0">
                <a:solidFill>
                  <a:schemeClr val="tx1">
                    <a:lumMod val="65000"/>
                    <a:lumOff val="35000"/>
                  </a:schemeClr>
                </a:solidFill>
                <a:latin typeface="Optimum" pitchFamily="2" charset="0"/>
              </a:rPr>
              <a:t>Rizal Medical Center  3.6km                                                   </a:t>
            </a:r>
            <a:r>
              <a:rPr lang="en-US" sz="1100" dirty="0" smtClean="0">
                <a:solidFill>
                  <a:schemeClr val="tx1">
                    <a:lumMod val="65000"/>
                    <a:lumOff val="35000"/>
                  </a:schemeClr>
                </a:solidFill>
                <a:latin typeface="Optimum" pitchFamily="2" charset="0"/>
              </a:rPr>
              <a:t>Pasig City General Hospital  3.7km</a:t>
            </a:r>
          </a:p>
          <a:p>
            <a:r>
              <a:rPr lang="en-US" sz="1100" dirty="0">
                <a:solidFill>
                  <a:schemeClr val="tx1">
                    <a:lumMod val="65000"/>
                    <a:lumOff val="35000"/>
                  </a:schemeClr>
                </a:solidFill>
                <a:latin typeface="Optimum" pitchFamily="2" charset="0"/>
              </a:rPr>
              <a:t>The Medical City 8.7km</a:t>
            </a:r>
          </a:p>
          <a:p>
            <a:endParaRPr lang="en-US" sz="400" dirty="0" smtClean="0">
              <a:solidFill>
                <a:schemeClr val="tx1">
                  <a:lumMod val="65000"/>
                  <a:lumOff val="35000"/>
                </a:schemeClr>
              </a:solidFill>
              <a:latin typeface="Optimum" pitchFamily="2" charset="0"/>
            </a:endParaRPr>
          </a:p>
          <a:p>
            <a:r>
              <a:rPr lang="en-PH" sz="1200" b="1" dirty="0" smtClean="0">
                <a:solidFill>
                  <a:schemeClr val="tx1">
                    <a:lumMod val="65000"/>
                    <a:lumOff val="35000"/>
                  </a:schemeClr>
                </a:solidFill>
                <a:latin typeface="Optimum" pitchFamily="2" charset="0"/>
              </a:rPr>
              <a:t>PROMINENT BUSINESS CENTERS</a:t>
            </a:r>
          </a:p>
          <a:p>
            <a:r>
              <a:rPr lang="fil-PH" sz="1100" dirty="0" smtClean="0">
                <a:solidFill>
                  <a:schemeClr val="tx1">
                    <a:lumMod val="65000"/>
                    <a:lumOff val="35000"/>
                  </a:schemeClr>
                </a:solidFill>
                <a:latin typeface="Optimum" pitchFamily="2" charset="0"/>
              </a:rPr>
              <a:t>Ortigas Center 9 km</a:t>
            </a:r>
          </a:p>
          <a:p>
            <a:r>
              <a:rPr lang="fil-PH" sz="1100" dirty="0" smtClean="0">
                <a:solidFill>
                  <a:schemeClr val="tx1">
                    <a:lumMod val="65000"/>
                    <a:lumOff val="35000"/>
                  </a:schemeClr>
                </a:solidFill>
                <a:latin typeface="Optimum" pitchFamily="2" charset="0"/>
              </a:rPr>
              <a:t>Eastwood City 9 km</a:t>
            </a:r>
          </a:p>
          <a:p>
            <a:endParaRPr lang="en-US" sz="300" dirty="0" smtClean="0">
              <a:solidFill>
                <a:schemeClr val="tx1">
                  <a:lumMod val="65000"/>
                  <a:lumOff val="35000"/>
                </a:schemeClr>
              </a:solidFill>
              <a:latin typeface="Optimum" pitchFamily="2" charset="0"/>
            </a:endParaRPr>
          </a:p>
          <a:p>
            <a:r>
              <a:rPr lang="fil-PH" sz="1200" b="1" dirty="0" smtClean="0">
                <a:solidFill>
                  <a:schemeClr val="tx1">
                    <a:lumMod val="65000"/>
                    <a:lumOff val="35000"/>
                  </a:schemeClr>
                </a:solidFill>
                <a:latin typeface="Optimum" pitchFamily="2" charset="0"/>
              </a:rPr>
              <a:t>SCHOOLS</a:t>
            </a:r>
          </a:p>
          <a:p>
            <a:r>
              <a:rPr lang="fil-PH" sz="1100" dirty="0" smtClean="0">
                <a:solidFill>
                  <a:schemeClr val="tx1">
                    <a:lumMod val="65000"/>
                    <a:lumOff val="35000"/>
                  </a:schemeClr>
                </a:solidFill>
                <a:latin typeface="Optimum" pitchFamily="2" charset="0"/>
              </a:rPr>
              <a:t>La Consolacion College Pasig  2.3 km</a:t>
            </a:r>
            <a:endParaRPr lang="en-US" sz="1100" dirty="0" smtClean="0">
              <a:solidFill>
                <a:schemeClr val="tx1">
                  <a:lumMod val="65000"/>
                  <a:lumOff val="35000"/>
                </a:schemeClr>
              </a:solidFill>
              <a:latin typeface="Optimum" pitchFamily="2" charset="0"/>
            </a:endParaRPr>
          </a:p>
          <a:p>
            <a:r>
              <a:rPr lang="en-US" sz="1100" dirty="0" smtClean="0">
                <a:solidFill>
                  <a:schemeClr val="tx1">
                    <a:lumMod val="65000"/>
                    <a:lumOff val="35000"/>
                  </a:schemeClr>
                </a:solidFill>
                <a:latin typeface="Optimum" pitchFamily="2" charset="0"/>
              </a:rPr>
              <a:t>Pasig Catholic College  3.6 km</a:t>
            </a:r>
          </a:p>
          <a:p>
            <a:r>
              <a:rPr lang="en-US" sz="1100" dirty="0">
                <a:solidFill>
                  <a:schemeClr val="tx1">
                    <a:lumMod val="65000"/>
                    <a:lumOff val="35000"/>
                  </a:schemeClr>
                </a:solidFill>
                <a:latin typeface="Optimum" pitchFamily="2" charset="0"/>
              </a:rPr>
              <a:t>St. Paul College  7.9 km</a:t>
            </a:r>
          </a:p>
          <a:p>
            <a:r>
              <a:rPr lang="en-US" sz="1100" dirty="0" smtClean="0">
                <a:solidFill>
                  <a:schemeClr val="tx1">
                    <a:lumMod val="65000"/>
                    <a:lumOff val="35000"/>
                  </a:schemeClr>
                </a:solidFill>
                <a:latin typeface="Optimum" pitchFamily="2" charset="0"/>
              </a:rPr>
              <a:t>University of Asia &amp; the Pacific  8.3km                                         </a:t>
            </a:r>
            <a:endParaRPr lang="en-US" sz="1100" b="1" dirty="0" smtClean="0">
              <a:solidFill>
                <a:schemeClr val="tx1">
                  <a:lumMod val="65000"/>
                  <a:lumOff val="35000"/>
                </a:schemeClr>
              </a:solidFill>
              <a:latin typeface="Optimum" pitchFamily="2" charset="0"/>
            </a:endParaRPr>
          </a:p>
        </p:txBody>
      </p:sp>
      <p:sp>
        <p:nvSpPr>
          <p:cNvPr id="13" name="TextBox 12"/>
          <p:cNvSpPr txBox="1"/>
          <p:nvPr/>
        </p:nvSpPr>
        <p:spPr>
          <a:xfrm>
            <a:off x="697230" y="1153924"/>
            <a:ext cx="6324600" cy="446276"/>
          </a:xfrm>
          <a:prstGeom prst="rect">
            <a:avLst/>
          </a:prstGeom>
          <a:noFill/>
        </p:spPr>
        <p:txBody>
          <a:bodyPr wrap="square" rtlCol="0">
            <a:spAutoFit/>
          </a:bodyPr>
          <a:lstStyle/>
          <a:p>
            <a:r>
              <a:rPr lang="fil-PH" sz="1100" dirty="0" smtClean="0">
                <a:solidFill>
                  <a:schemeClr val="tx1">
                    <a:lumMod val="50000"/>
                    <a:lumOff val="50000"/>
                  </a:schemeClr>
                </a:solidFill>
                <a:latin typeface="Optimum" pitchFamily="2" charset="0"/>
              </a:rPr>
              <a:t>Accessible via C5 connecting to the Makati, Ortigas, Eastwood and Taguig business centers</a:t>
            </a:r>
          </a:p>
          <a:p>
            <a:endParaRPr lang="fil-PH" sz="1100" dirty="0">
              <a:solidFill>
                <a:schemeClr val="tx1">
                  <a:lumMod val="50000"/>
                  <a:lumOff val="50000"/>
                </a:schemeClr>
              </a:solidFill>
              <a:latin typeface="Optimum" pitchFamily="2" charset="0"/>
            </a:endParaRPr>
          </a:p>
        </p:txBody>
      </p:sp>
      <p:sp>
        <p:nvSpPr>
          <p:cNvPr id="14" name="TextBox 13"/>
          <p:cNvSpPr txBox="1"/>
          <p:nvPr/>
        </p:nvSpPr>
        <p:spPr>
          <a:xfrm>
            <a:off x="3581400" y="6653271"/>
            <a:ext cx="5181600" cy="3023905"/>
          </a:xfrm>
          <a:prstGeom prst="rect">
            <a:avLst/>
          </a:prstGeom>
          <a:noFill/>
        </p:spPr>
        <p:txBody>
          <a:bodyPr wrap="square" rtlCol="0">
            <a:spAutoFit/>
          </a:bodyPr>
          <a:lstStyle/>
          <a:p>
            <a:endParaRPr lang="en-US" sz="300" dirty="0" smtClean="0">
              <a:solidFill>
                <a:schemeClr val="tx1">
                  <a:lumMod val="65000"/>
                  <a:lumOff val="35000"/>
                </a:schemeClr>
              </a:solidFill>
              <a:latin typeface="Optimum" pitchFamily="2" charset="0"/>
            </a:endParaRPr>
          </a:p>
          <a:p>
            <a:endParaRPr lang="en-US" sz="300" b="1" dirty="0" smtClean="0">
              <a:solidFill>
                <a:schemeClr val="tx1">
                  <a:lumMod val="65000"/>
                  <a:lumOff val="35000"/>
                </a:schemeClr>
              </a:solidFill>
              <a:latin typeface="Optimum" pitchFamily="2" charset="0"/>
            </a:endParaRPr>
          </a:p>
          <a:p>
            <a:r>
              <a:rPr lang="fil-PH" sz="1200" b="1" dirty="0" smtClean="0">
                <a:solidFill>
                  <a:schemeClr val="tx1">
                    <a:lumMod val="65000"/>
                    <a:lumOff val="35000"/>
                  </a:schemeClr>
                </a:solidFill>
                <a:latin typeface="Optimum" pitchFamily="2" charset="0"/>
              </a:rPr>
              <a:t>COMMERCIAL</a:t>
            </a:r>
            <a:r>
              <a:rPr lang="fil-PH" sz="1100" b="1" dirty="0" smtClean="0">
                <a:solidFill>
                  <a:schemeClr val="tx1">
                    <a:lumMod val="65000"/>
                    <a:lumOff val="35000"/>
                  </a:schemeClr>
                </a:solidFill>
                <a:latin typeface="Optimum" pitchFamily="2" charset="0"/>
              </a:rPr>
              <a:t> ESTABLISHMENTS</a:t>
            </a:r>
          </a:p>
          <a:p>
            <a:r>
              <a:rPr lang="en-US" sz="1100" dirty="0">
                <a:solidFill>
                  <a:schemeClr val="tx1">
                    <a:lumMod val="65000"/>
                    <a:lumOff val="35000"/>
                  </a:schemeClr>
                </a:solidFill>
                <a:latin typeface="Optimum" pitchFamily="2" charset="0"/>
              </a:rPr>
              <a:t>Robinson’s Supermarket </a:t>
            </a:r>
            <a:r>
              <a:rPr lang="en-US" sz="1100" dirty="0" smtClean="0">
                <a:solidFill>
                  <a:schemeClr val="tx1">
                    <a:lumMod val="65000"/>
                    <a:lumOff val="35000"/>
                  </a:schemeClr>
                </a:solidFill>
                <a:latin typeface="Optimum" pitchFamily="2" charset="0"/>
              </a:rPr>
              <a:t>2.3km</a:t>
            </a:r>
            <a:endParaRPr lang="en-US" sz="1100" dirty="0">
              <a:solidFill>
                <a:schemeClr val="tx1">
                  <a:lumMod val="65000"/>
                  <a:lumOff val="35000"/>
                </a:schemeClr>
              </a:solidFill>
              <a:latin typeface="Optimum" pitchFamily="2" charset="0"/>
            </a:endParaRPr>
          </a:p>
          <a:p>
            <a:pPr marL="0" lvl="1"/>
            <a:r>
              <a:rPr lang="fil-PH" sz="1100" dirty="0">
                <a:solidFill>
                  <a:schemeClr val="tx1">
                    <a:lumMod val="65000"/>
                    <a:lumOff val="35000"/>
                  </a:schemeClr>
                </a:solidFill>
                <a:latin typeface="Optimum" pitchFamily="2" charset="0"/>
              </a:rPr>
              <a:t>Pasig Public Market 2.6km</a:t>
            </a:r>
          </a:p>
          <a:p>
            <a:pPr marL="0" lvl="1"/>
            <a:r>
              <a:rPr lang="en-US" sz="1100" dirty="0" err="1">
                <a:solidFill>
                  <a:schemeClr val="tx1">
                    <a:lumMod val="65000"/>
                    <a:lumOff val="35000"/>
                  </a:schemeClr>
                </a:solidFill>
                <a:latin typeface="Optimum" pitchFamily="2" charset="0"/>
              </a:rPr>
              <a:t>Wellcome</a:t>
            </a:r>
            <a:r>
              <a:rPr lang="en-US" sz="1100" dirty="0">
                <a:solidFill>
                  <a:schemeClr val="tx1">
                    <a:lumMod val="65000"/>
                    <a:lumOff val="35000"/>
                  </a:schemeClr>
                </a:solidFill>
                <a:latin typeface="Optimum" pitchFamily="2" charset="0"/>
              </a:rPr>
              <a:t> Supermarket 3km</a:t>
            </a:r>
          </a:p>
          <a:p>
            <a:r>
              <a:rPr lang="fil-PH" sz="1100" dirty="0" smtClean="0">
                <a:solidFill>
                  <a:schemeClr val="tx1">
                    <a:lumMod val="65000"/>
                    <a:lumOff val="35000"/>
                  </a:schemeClr>
                </a:solidFill>
                <a:latin typeface="Optimum" pitchFamily="2" charset="0"/>
              </a:rPr>
              <a:t>Tiendesitas  7.4km</a:t>
            </a:r>
          </a:p>
          <a:p>
            <a:r>
              <a:rPr lang="fil-PH" sz="1100" dirty="0" smtClean="0">
                <a:solidFill>
                  <a:schemeClr val="tx1">
                    <a:lumMod val="65000"/>
                    <a:lumOff val="35000"/>
                  </a:schemeClr>
                </a:solidFill>
                <a:latin typeface="Optimum" pitchFamily="2" charset="0"/>
              </a:rPr>
              <a:t>Eastwood Mall 9km</a:t>
            </a:r>
          </a:p>
          <a:p>
            <a:r>
              <a:rPr lang="fil-PH" sz="1100" dirty="0" smtClean="0">
                <a:solidFill>
                  <a:schemeClr val="tx1">
                    <a:lumMod val="65000"/>
                    <a:lumOff val="35000"/>
                  </a:schemeClr>
                </a:solidFill>
                <a:latin typeface="Optimum" pitchFamily="2" charset="0"/>
              </a:rPr>
              <a:t>SM Megamall 9.2 km</a:t>
            </a:r>
          </a:p>
          <a:p>
            <a:r>
              <a:rPr lang="fil-PH" sz="1100" dirty="0">
                <a:solidFill>
                  <a:schemeClr val="tx1">
                    <a:lumMod val="65000"/>
                    <a:lumOff val="35000"/>
                  </a:schemeClr>
                </a:solidFill>
                <a:latin typeface="Optimum" pitchFamily="2" charset="0"/>
              </a:rPr>
              <a:t>Robinson's Galleria 10 km</a:t>
            </a:r>
          </a:p>
          <a:p>
            <a:endParaRPr lang="fil-PH" sz="1100" dirty="0" smtClean="0">
              <a:solidFill>
                <a:schemeClr val="tx1">
                  <a:lumMod val="65000"/>
                  <a:lumOff val="35000"/>
                </a:schemeClr>
              </a:solidFill>
              <a:latin typeface="Optimum" pitchFamily="2" charset="0"/>
            </a:endParaRPr>
          </a:p>
          <a:p>
            <a:pPr marL="0" lvl="1"/>
            <a:endParaRPr lang="fil-PH" sz="1100" dirty="0" smtClean="0">
              <a:solidFill>
                <a:schemeClr val="tx1">
                  <a:lumMod val="65000"/>
                  <a:lumOff val="35000"/>
                </a:schemeClr>
              </a:solidFill>
              <a:latin typeface="Optimum" pitchFamily="2" charset="0"/>
            </a:endParaRPr>
          </a:p>
          <a:p>
            <a:endParaRPr lang="en-US" sz="1100" dirty="0" smtClean="0">
              <a:solidFill>
                <a:schemeClr val="tx1">
                  <a:lumMod val="65000"/>
                  <a:lumOff val="35000"/>
                </a:schemeClr>
              </a:solidFill>
              <a:latin typeface="Optimum" pitchFamily="2" charset="0"/>
            </a:endParaRPr>
          </a:p>
          <a:p>
            <a:endParaRPr lang="en-US" sz="1100" dirty="0" smtClean="0">
              <a:solidFill>
                <a:schemeClr val="tx1">
                  <a:lumMod val="65000"/>
                  <a:lumOff val="35000"/>
                </a:schemeClr>
              </a:solidFill>
              <a:latin typeface="Optimum" pitchFamily="2" charset="0"/>
            </a:endParaRPr>
          </a:p>
          <a:p>
            <a:endParaRPr lang="fil-PH" sz="1100" dirty="0" smtClean="0">
              <a:solidFill>
                <a:schemeClr val="tx1">
                  <a:lumMod val="65000"/>
                  <a:lumOff val="35000"/>
                </a:schemeClr>
              </a:solidFill>
              <a:latin typeface="Optimum" pitchFamily="2" charset="0"/>
            </a:endParaRPr>
          </a:p>
          <a:p>
            <a:endParaRPr lang="fil-PH" sz="1400" dirty="0" smtClean="0">
              <a:solidFill>
                <a:schemeClr val="tx1">
                  <a:lumMod val="65000"/>
                  <a:lumOff val="35000"/>
                </a:schemeClr>
              </a:solidFill>
              <a:latin typeface="Optimum" pitchFamily="2" charset="0"/>
            </a:endParaRPr>
          </a:p>
          <a:p>
            <a:endParaRPr lang="en-US" sz="1050" dirty="0" smtClean="0">
              <a:solidFill>
                <a:schemeClr val="tx1">
                  <a:lumMod val="65000"/>
                  <a:lumOff val="35000"/>
                </a:schemeClr>
              </a:solidFill>
              <a:latin typeface="Optimum" pitchFamily="2" charset="0"/>
            </a:endParaRPr>
          </a:p>
          <a:p>
            <a:endParaRPr lang="fil-PH" sz="1600" dirty="0">
              <a:solidFill>
                <a:schemeClr val="tx1">
                  <a:lumMod val="65000"/>
                  <a:lumOff val="35000"/>
                </a:schemeClr>
              </a:solidFill>
              <a:latin typeface="Optimum" pitchFamily="2" charset="0"/>
            </a:endParaRPr>
          </a:p>
        </p:txBody>
      </p:sp>
      <p:sp>
        <p:nvSpPr>
          <p:cNvPr id="15" name="Title 1"/>
          <p:cNvSpPr txBox="1">
            <a:spLocks/>
          </p:cNvSpPr>
          <p:nvPr/>
        </p:nvSpPr>
        <p:spPr>
          <a:xfrm>
            <a:off x="-2133600" y="5334000"/>
            <a:ext cx="7010400" cy="1143000"/>
          </a:xfrm>
          <a:prstGeom prst="rect">
            <a:avLst/>
          </a:prstGeom>
        </p:spPr>
        <p:txBody>
          <a:bodyPr vert="horz" lIns="91440" tIns="45720" rIns="91440" bIns="45720" rtlCol="0" anchor="ctr">
            <a:normAutofit/>
          </a:bodyPr>
          <a:lstStyle/>
          <a:p>
            <a:pPr marL="342900" marR="0" lvl="0" indent="-342900" algn="ctr" defTabSz="914400" rtl="0" eaLnBrk="1" fontAlgn="auto" latinLnBrk="0" hangingPunct="1">
              <a:lnSpc>
                <a:spcPct val="80000"/>
              </a:lnSpc>
              <a:spcBef>
                <a:spcPct val="20000"/>
              </a:spcBef>
              <a:spcAft>
                <a:spcPts val="0"/>
              </a:spcAft>
              <a:buClrTx/>
              <a:buSzTx/>
              <a:buFontTx/>
              <a:buNone/>
              <a:tabLst/>
              <a:defRPr/>
            </a:pPr>
            <a:r>
              <a:rPr kumimoji="0" lang="en-US" b="1" i="0" u="none" strike="noStrike" kern="1200" cap="none" spc="0" normalizeH="0" noProof="0" dirty="0" smtClean="0">
                <a:ln>
                  <a:noFill/>
                </a:ln>
                <a:solidFill>
                  <a:schemeClr val="tx1">
                    <a:lumMod val="50000"/>
                    <a:lumOff val="50000"/>
                  </a:schemeClr>
                </a:solidFill>
                <a:effectLst/>
                <a:uLnTx/>
                <a:uFillTx/>
                <a:latin typeface="Optimum" pitchFamily="2" charset="0"/>
                <a:ea typeface="ＭＳ Ｐゴシック" pitchFamily="34" charset="-128"/>
                <a:cs typeface="+mj-cs"/>
              </a:rPr>
              <a:t>Locations</a:t>
            </a:r>
            <a:endParaRPr kumimoji="0" lang="en-US" b="1" i="0" u="none" strike="noStrike" kern="1200" cap="none" spc="0" normalizeH="0" baseline="0" noProof="0" dirty="0" smtClean="0">
              <a:ln>
                <a:noFill/>
              </a:ln>
              <a:solidFill>
                <a:schemeClr val="tx1">
                  <a:lumMod val="50000"/>
                  <a:lumOff val="50000"/>
                </a:schemeClr>
              </a:solidFill>
              <a:effectLst/>
              <a:uLnTx/>
              <a:uFillTx/>
              <a:latin typeface="Optimum" pitchFamily="2" charset="0"/>
              <a:ea typeface="Verdana" pitchFamily="34" charset="0"/>
              <a:cs typeface="Verdana" pitchFamily="34" charset="0"/>
            </a:endParaRPr>
          </a:p>
        </p:txBody>
      </p:sp>
      <p:sp>
        <p:nvSpPr>
          <p:cNvPr id="10" name="Rectangle 9"/>
          <p:cNvSpPr/>
          <p:nvPr/>
        </p:nvSpPr>
        <p:spPr>
          <a:xfrm>
            <a:off x="0" y="8682335"/>
            <a:ext cx="4724400" cy="461665"/>
          </a:xfrm>
          <a:prstGeom prst="rect">
            <a:avLst/>
          </a:prstGeom>
          <a:solidFill>
            <a:schemeClr val="bg1"/>
          </a:solidFill>
        </p:spPr>
        <p:txBody>
          <a:bodyPr wrap="square">
            <a:spAutoFit/>
          </a:bodyPr>
          <a:lstStyle/>
          <a:p>
            <a:r>
              <a:rPr lang="en-PH" sz="600" dirty="0">
                <a:solidFill>
                  <a:schemeClr val="tx1">
                    <a:lumMod val="65000"/>
                    <a:lumOff val="35000"/>
                  </a:schemeClr>
                </a:solidFill>
                <a:latin typeface="Optimum" pitchFamily="2" charset="0"/>
                <a:ea typeface="Verdana" pitchFamily="34" charset="0"/>
                <a:cs typeface="Verdana" pitchFamily="34" charset="0"/>
              </a:rPr>
              <a:t>INFORMATION AS SEPT </a:t>
            </a:r>
            <a:r>
              <a:rPr lang="en-PH" sz="600" dirty="0" smtClean="0">
                <a:solidFill>
                  <a:schemeClr val="tx1">
                    <a:lumMod val="65000"/>
                    <a:lumOff val="35000"/>
                  </a:schemeClr>
                </a:solidFill>
                <a:latin typeface="Optimum" pitchFamily="2" charset="0"/>
                <a:ea typeface="Verdana" pitchFamily="34" charset="0"/>
                <a:cs typeface="Verdana" pitchFamily="34" charset="0"/>
              </a:rPr>
              <a:t>26</a:t>
            </a:r>
            <a:r>
              <a:rPr lang="en-US" sz="600" dirty="0" smtClean="0">
                <a:solidFill>
                  <a:schemeClr val="tx1">
                    <a:lumMod val="65000"/>
                    <a:lumOff val="35000"/>
                  </a:schemeClr>
                </a:solidFill>
                <a:latin typeface="Optimum" pitchFamily="2" charset="0"/>
                <a:ea typeface="Verdana" pitchFamily="34" charset="0"/>
                <a:cs typeface="Verdana" pitchFamily="34" charset="0"/>
              </a:rPr>
              <a:t>, </a:t>
            </a:r>
            <a:r>
              <a:rPr lang="en-US" sz="600" dirty="0">
                <a:solidFill>
                  <a:schemeClr val="tx1">
                    <a:lumMod val="65000"/>
                    <a:lumOff val="35000"/>
                  </a:schemeClr>
                </a:solidFill>
                <a:latin typeface="Optimum" pitchFamily="2" charset="0"/>
                <a:ea typeface="Verdana" pitchFamily="34" charset="0"/>
                <a:cs typeface="Verdana" pitchFamily="34" charset="0"/>
              </a:rPr>
              <a:t>2013. </a:t>
            </a:r>
            <a:r>
              <a:rPr lang="en-US" sz="600" dirty="0" smtClean="0">
                <a:solidFill>
                  <a:schemeClr val="tx1">
                    <a:lumMod val="65000"/>
                    <a:lumOff val="35000"/>
                  </a:schemeClr>
                </a:solidFill>
                <a:latin typeface="Optimum" pitchFamily="2" charset="0"/>
              </a:rPr>
              <a:t>HLURB LTS#: 26915</a:t>
            </a:r>
            <a:endParaRPr lang="en-US" sz="600" dirty="0">
              <a:solidFill>
                <a:schemeClr val="tx1">
                  <a:lumMod val="65000"/>
                  <a:lumOff val="35000"/>
                </a:schemeClr>
              </a:solidFill>
              <a:latin typeface="Optimum" pitchFamily="2" charset="0"/>
              <a:ea typeface="Verdana" pitchFamily="34" charset="0"/>
              <a:cs typeface="Verdana" pitchFamily="34" charset="0"/>
            </a:endParaRPr>
          </a:p>
          <a:p>
            <a:r>
              <a:rPr lang="en-US" sz="600" dirty="0">
                <a:solidFill>
                  <a:schemeClr val="tx1">
                    <a:lumMod val="65000"/>
                    <a:lumOff val="35000"/>
                  </a:schemeClr>
                </a:solidFill>
                <a:latin typeface="Optimum" pitchFamily="2" charset="0"/>
                <a:ea typeface="Verdana" pitchFamily="34" charset="0"/>
                <a:cs typeface="Verdana" pitchFamily="34" charset="0"/>
              </a:rPr>
              <a:t>The developer reserves the right to change, alter and /or improve specifications and details appearing herein without prior notice. The information in this material is for identification and reference purposes only and does not authorize any person to render any representation or warranty regarding this project.</a:t>
            </a:r>
          </a:p>
        </p:txBody>
      </p:sp>
      <p:pic>
        <p:nvPicPr>
          <p:cNvPr id="1026" name="Picture 2" descr="E:\appMAP\Arezzo Vicinity Map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305380"/>
            <a:ext cx="6160770" cy="53478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Disclaimer.jpg"/>
          <p:cNvPicPr>
            <a:picLocks noChangeAspect="1"/>
          </p:cNvPicPr>
          <p:nvPr/>
        </p:nvPicPr>
        <p:blipFill>
          <a:blip r:embed="rId3" cstate="print"/>
          <a:stretch>
            <a:fillRect/>
          </a:stretch>
        </p:blipFill>
        <p:spPr>
          <a:xfrm>
            <a:off x="0" y="8240358"/>
            <a:ext cx="6858000" cy="903642"/>
          </a:xfrm>
          <a:prstGeom prst="rect">
            <a:avLst/>
          </a:prstGeom>
        </p:spPr>
      </p:pic>
      <p:sp>
        <p:nvSpPr>
          <p:cNvPr id="6" name="Rectangle 5"/>
          <p:cNvSpPr/>
          <p:nvPr/>
        </p:nvSpPr>
        <p:spPr>
          <a:xfrm>
            <a:off x="304800" y="8153400"/>
            <a:ext cx="40386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57200" y="8305800"/>
            <a:ext cx="1981200" cy="609600"/>
          </a:xfrm>
          <a:prstGeom prst="round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8" name="TextBox 7"/>
          <p:cNvSpPr txBox="1"/>
          <p:nvPr/>
        </p:nvSpPr>
        <p:spPr>
          <a:xfrm>
            <a:off x="457200" y="8305800"/>
            <a:ext cx="1505540" cy="369332"/>
          </a:xfrm>
          <a:prstGeom prst="rect">
            <a:avLst/>
          </a:prstGeom>
          <a:noFill/>
        </p:spPr>
        <p:txBody>
          <a:bodyPr wrap="none" rtlCol="0">
            <a:spAutoFit/>
          </a:bodyPr>
          <a:lstStyle/>
          <a:p>
            <a:r>
              <a:rPr lang="en-US" sz="900" dirty="0" smtClean="0">
                <a:solidFill>
                  <a:schemeClr val="bg1">
                    <a:lumMod val="75000"/>
                  </a:schemeClr>
                </a:solidFill>
              </a:rPr>
              <a:t>For inquiries please contact:</a:t>
            </a:r>
          </a:p>
          <a:p>
            <a:endParaRPr lang="en-US" sz="900" dirty="0">
              <a:solidFill>
                <a:schemeClr val="bg1">
                  <a:lumMod val="9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2245</TotalTime>
  <Words>923</Words>
  <Application>Microsoft Office PowerPoint</Application>
  <PresentationFormat>On-screen Show (4:3)</PresentationFormat>
  <Paragraphs>134</Paragraphs>
  <Slides>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ＭＳ Ｐゴシック</vt:lpstr>
      <vt:lpstr>Arial</vt:lpstr>
      <vt:lpstr>Calibri</vt:lpstr>
      <vt:lpstr>Lucida Grande</vt:lpstr>
      <vt:lpstr>Optimum</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Jun R. Baria</dc:creator>
  <cp:lastModifiedBy>Mari</cp:lastModifiedBy>
  <cp:revision>231</cp:revision>
  <cp:lastPrinted>2014-03-21T01:50:17Z</cp:lastPrinted>
  <dcterms:created xsi:type="dcterms:W3CDTF">2011-07-01T00:40:18Z</dcterms:created>
  <dcterms:modified xsi:type="dcterms:W3CDTF">2014-07-30T06:56:30Z</dcterms:modified>
</cp:coreProperties>
</file>